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63" r:id="rId5"/>
    <p:sldId id="350" r:id="rId6"/>
    <p:sldId id="351" r:id="rId7"/>
    <p:sldId id="352" r:id="rId8"/>
    <p:sldId id="355" r:id="rId9"/>
    <p:sldId id="359" r:id="rId10"/>
    <p:sldId id="356" r:id="rId11"/>
    <p:sldId id="366" r:id="rId12"/>
    <p:sldId id="360" r:id="rId13"/>
    <p:sldId id="365" r:id="rId14"/>
    <p:sldId id="361" r:id="rId15"/>
    <p:sldId id="367" r:id="rId16"/>
    <p:sldId id="368" r:id="rId17"/>
    <p:sldId id="353" r:id="rId18"/>
    <p:sldId id="374" r:id="rId19"/>
    <p:sldId id="375" r:id="rId20"/>
    <p:sldId id="376" r:id="rId21"/>
    <p:sldId id="378" r:id="rId22"/>
    <p:sldId id="379" r:id="rId23"/>
    <p:sldId id="380" r:id="rId24"/>
    <p:sldId id="382" r:id="rId25"/>
    <p:sldId id="383" r:id="rId26"/>
    <p:sldId id="385" r:id="rId27"/>
    <p:sldId id="386" r:id="rId28"/>
    <p:sldId id="354" r:id="rId29"/>
    <p:sldId id="387" r:id="rId30"/>
    <p:sldId id="389" r:id="rId31"/>
    <p:sldId id="390" r:id="rId32"/>
    <p:sldId id="391" r:id="rId33"/>
    <p:sldId id="392" r:id="rId34"/>
    <p:sldId id="394" r:id="rId35"/>
    <p:sldId id="395" r:id="rId36"/>
    <p:sldId id="396" r:id="rId37"/>
    <p:sldId id="397" r:id="rId38"/>
    <p:sldId id="399" r:id="rId39"/>
    <p:sldId id="400" r:id="rId40"/>
    <p:sldId id="401" r:id="rId41"/>
    <p:sldId id="403" r:id="rId42"/>
    <p:sldId id="404" r:id="rId43"/>
    <p:sldId id="406" r:id="rId44"/>
    <p:sldId id="407" r:id="rId45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 userDrawn="1">
          <p15:clr>
            <a:srgbClr val="A4A3A4"/>
          </p15:clr>
        </p15:guide>
        <p15:guide id="2" pos="38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64" y="84"/>
      </p:cViewPr>
      <p:guideLst>
        <p:guide orient="horz" pos="2172"/>
        <p:guide pos="382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tags" Target="tags/tag64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9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0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tags" Target="../tags/tag63.xml"/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18097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586105" y="1799590"/>
            <a:ext cx="1101915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91160" algn="ctr"/>
            <a:r>
              <a:rPr lang="zh-CN" sz="60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数学物理方法</a:t>
            </a:r>
            <a:endParaRPr lang="zh-CN" sz="60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04715" y="3805555"/>
            <a:ext cx="4703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/>
              <a:t>授课：苏有琦</a:t>
            </a:r>
            <a:endParaRPr lang="zh-CN" altLang="en-US" sz="2400"/>
          </a:p>
          <a:p>
            <a:pPr algn="l" fontAlgn="auto">
              <a:lnSpc>
                <a:spcPct val="150000"/>
              </a:lnSpc>
            </a:pPr>
            <a:r>
              <a:rPr lang="zh-CN" altLang="en-US" sz="2400"/>
              <a:t>邮箱：</a:t>
            </a:r>
            <a:r>
              <a:rPr lang="en-US" altLang="zh-CN" sz="2400"/>
              <a:t>syq@cuit.edu.cn</a:t>
            </a:r>
            <a:endParaRPr lang="en-US" altLang="zh-CN" sz="240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6733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3020" y="808355"/>
                <a:ext cx="12158345" cy="55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sym typeface="+mn-ea"/>
                  </a:rPr>
                  <a:t>4</a:t>
                </a:r>
                <a:r>
                  <a:rPr lang="zh-CN" altLang="en-US" sz="2400" dirty="0">
                    <a:sym typeface="+mn-ea"/>
                  </a:rPr>
                  <a:t>、</a:t>
                </a:r>
                <a:r>
                  <a:rPr lang="en-US" altLang="zh-CN" sz="2400" dirty="0" err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D'Alembert公式</a:t>
                </a:r>
                <a:r>
                  <a:rPr lang="zh-CN" altLang="en-US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的讨论</a:t>
                </a:r>
                <a:endParaRPr lang="zh-CN" altLang="en-US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den>
                      </m:f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[∅(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at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)+∅(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at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)] 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at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at</m:t>
                          </m:r>
                        </m:sup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𝛹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ξ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dξ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2400" dirty="0" err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现在考察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[</a:t>
                </a:r>
                <a:r>
                  <a:rPr lang="en-US" altLang="zh-CN" sz="2400" dirty="0" err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x-at,x+at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]</a:t>
                </a:r>
                <a:r>
                  <a:rPr lang="en-US" altLang="zh-CN" sz="2400" dirty="0" err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的边界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，</a:t>
                </a:r>
                <a:r>
                  <a:rPr lang="zh-CN" altLang="en-US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设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X</a:t>
                </a:r>
                <a:r>
                  <a:rPr lang="zh-CN" altLang="en-US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为该区间的任意一点：</a:t>
                </a:r>
                <a:endParaRPr lang="zh-CN" altLang="en-US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indent="457200" algn="ctr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x-at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≤ X ≤ </a:t>
                </a:r>
                <a:r>
                  <a:rPr lang="en-US" altLang="zh-CN" sz="2400" dirty="0" err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x+at</a:t>
                </a:r>
                <a:endParaRPr lang="en-US" altLang="zh-CN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indent="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设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X</a:t>
                </a:r>
                <a:r>
                  <a:rPr lang="zh-CN" altLang="en-US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的最小值为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X</a:t>
                </a:r>
                <a:r>
                  <a:rPr lang="en-US" altLang="zh-CN" sz="2400" baseline="-250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1</a:t>
                </a:r>
                <a:r>
                  <a:rPr lang="zh-CN" altLang="en-US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，最大值为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X</a:t>
                </a:r>
                <a:r>
                  <a:rPr lang="en-US" altLang="zh-CN" sz="2400" baseline="-250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2</a:t>
                </a:r>
                <a:r>
                  <a:rPr lang="zh-CN" altLang="en-US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，则区间的边界：</a:t>
                </a:r>
                <a:endParaRPr lang="zh-CN" altLang="en-US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indent="457200" algn="ctr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X</a:t>
                </a:r>
                <a:r>
                  <a:rPr lang="en-US" altLang="zh-CN" sz="2400" baseline="-250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1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=x-at      X</a:t>
                </a:r>
                <a:r>
                  <a:rPr lang="en-US" altLang="zh-CN" sz="2400" baseline="-250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2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=</a:t>
                </a:r>
                <a:r>
                  <a:rPr lang="en-US" altLang="zh-CN" sz="2400" dirty="0" err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x+at</a:t>
                </a:r>
                <a:endParaRPr lang="en-US" altLang="zh-CN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indent="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故：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</m:oMath>
                </a14:m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=−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</m:oMath>
                </a14:m>
                <a:endParaRPr lang="en-US" altLang="zh-CN" sz="2400" dirty="0">
                  <a:latin typeface="Cambria Math" panose="02040503050406030204" pitchFamily="18" charset="0"/>
                  <a:cs typeface="Cambria Math" panose="02040503050406030204" pitchFamily="18" charset="0"/>
                  <a:sym typeface="+mn-ea"/>
                </a:endParaRPr>
              </a:p>
              <a:p>
                <a:pPr marL="342900" indent="-34290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Char char="Ø"/>
                </a:pPr>
                <a:r>
                  <a:rPr lang="zh-CN" altLang="en-US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决定区域内部的点的集合相应于</a:t>
                </a:r>
                <a:r>
                  <a:rPr lang="en-US" altLang="zh-CN" sz="2400" dirty="0" err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D'Alembert公式</a:t>
                </a:r>
                <a:r>
                  <a:rPr lang="zh-CN" altLang="en-US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的积分</a:t>
                </a:r>
                <a:endParaRPr lang="zh-CN" altLang="en-US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indent="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区域，决定了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无界限</a:t>
                </a: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自由振动的定解问题的解。</a:t>
                </a:r>
                <a:endParaRPr lang="zh-CN" altLang="en-US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" y="808355"/>
                <a:ext cx="12158345" cy="5574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423410" y="1694815"/>
            <a:ext cx="970915" cy="3022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032500" y="1694815"/>
            <a:ext cx="863600" cy="3022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066405" y="1374775"/>
            <a:ext cx="566420" cy="8953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9672955" y="1137285"/>
            <a:ext cx="2531745" cy="1177290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u(x,t)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只依赖于该区间的初始条件</a:t>
            </a:r>
            <a:endParaRPr lang="zh-CN" altLang="en-US" sz="240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790" y="3330575"/>
            <a:ext cx="4397375" cy="30359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7" grpId="0" bldLvl="0" animBg="1"/>
      <p:bldP spid="7" grpId="1" animBg="1"/>
      <p:bldP spid="9" grpId="0" bldLvl="0" animBg="1"/>
      <p:bldP spid="9" grpId="1" animBg="1"/>
      <p:bldP spid="10" grpId="0" bldLvl="0" animBg="1"/>
      <p:bldP spid="1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6733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6985" y="761365"/>
            <a:ext cx="1211707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200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415" y="828675"/>
            <a:ext cx="121450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在t=0时刻，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初始扰动影响的区间：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457200" algn="ctr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X</a:t>
            </a:r>
            <a:r>
              <a:rPr lang="en-US" altLang="zh-CN" sz="2400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≤ x ≤ 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X</a:t>
            </a:r>
            <a:r>
              <a:rPr lang="en-US" altLang="zh-CN" sz="2400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endParaRPr lang="en-US" altLang="zh-CN" sz="2400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经过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时间后，影响到的区域：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 algn="ctr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X</a:t>
            </a:r>
            <a:r>
              <a:rPr lang="en-US" altLang="zh-CN" sz="2400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-at 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≤ x ≤ 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X</a:t>
            </a:r>
            <a:r>
              <a:rPr lang="en-US" altLang="zh-CN" sz="2400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+at</a:t>
            </a:r>
            <a:endParaRPr lang="en-US" altLang="zh-CN" sz="2400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则该区域的边界：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 algn="ctr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x=X</a:t>
            </a:r>
            <a:r>
              <a:rPr lang="en-US" altLang="zh-CN" sz="2400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-at      x=X</a:t>
            </a:r>
            <a:r>
              <a:rPr lang="en-US" altLang="zh-CN" sz="2400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+at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影响区域相应于初始扰动作用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时间后所影响到的区域，是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无界限</a:t>
            </a:r>
            <a:r>
              <a:rPr lang="zh-CN" altLang="en-US" sz="2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自由振动的定解问题的求解区域。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525" y="1417320"/>
            <a:ext cx="3280410" cy="25990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6733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-6985" y="761365"/>
                <a:ext cx="12117070" cy="4761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240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         </a:t>
                </a:r>
                <a:r>
                  <a:rPr lang="zh-CN" altLang="en-US" sz="240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特征线：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≥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4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=−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≤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endParaRPr lang="en-US" altLang="zh-CN" sz="2400">
                  <a:latin typeface="Cambria Math" panose="02040503050406030204" pitchFamily="18" charset="0"/>
                  <a:cs typeface="Cambria Math" panose="02040503050406030204" pitchFamily="18" charset="0"/>
                  <a:sym typeface="+mn-ea"/>
                </a:endParaRPr>
              </a:p>
              <a:p>
                <a:pPr indent="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即：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x-at=C</a:t>
                </a:r>
                <a:r>
                  <a:rPr lang="en-US" altLang="zh-CN" sz="2400" baseline="-25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  x+at=C</a:t>
                </a:r>
                <a:r>
                  <a:rPr lang="en-US" altLang="zh-CN" sz="2400" baseline="-25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2</a:t>
                </a:r>
                <a:endParaRPr lang="en-US" altLang="zh-CN" sz="2400" baseline="-250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marL="342900" indent="-34290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Char char="Ø"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基于特征线，才能得到</a:t>
                </a:r>
                <a:r>
                  <a:rPr lang="zh-CN" altLang="en-US" sz="2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ξ和η，继而求得波动方程的通解</a:t>
                </a:r>
                <a:endParaRPr lang="zh-CN" altLang="en-US" sz="2400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342900" indent="-34290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Char char="Ø"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在特征线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x-at=C</a:t>
                </a:r>
                <a:r>
                  <a:rPr lang="en-US" altLang="zh-CN" sz="2400" baseline="-25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u</a:t>
                </a:r>
                <a:r>
                  <a:rPr lang="en-US" altLang="zh-CN" sz="2400" baseline="-25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=f</a:t>
                </a:r>
                <a:r>
                  <a:rPr lang="en-US" altLang="zh-CN" sz="2400" baseline="-25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(x-at)=f</a:t>
                </a:r>
                <a:r>
                  <a:rPr lang="en-US" altLang="zh-CN" sz="2400" baseline="-25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(C</a:t>
                </a:r>
                <a:r>
                  <a:rPr lang="en-US" altLang="zh-CN" sz="2400" baseline="-25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)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；在特征线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x+at=C</a:t>
                </a:r>
                <a:r>
                  <a:rPr lang="en-US" altLang="zh-CN" sz="2400" baseline="-25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2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u</a:t>
                </a:r>
                <a:r>
                  <a:rPr lang="en-US" altLang="zh-CN" sz="2400" baseline="-25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2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=f</a:t>
                </a:r>
                <a:r>
                  <a:rPr lang="en-US" altLang="zh-CN" sz="2400" baseline="-25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2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(x+at)=f</a:t>
                </a:r>
                <a:r>
                  <a:rPr lang="en-US" altLang="zh-CN" sz="2400" baseline="-25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2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(C</a:t>
                </a:r>
                <a:r>
                  <a:rPr lang="en-US" altLang="zh-CN" sz="2400" baseline="-25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2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)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f</a:t>
                </a:r>
                <a:r>
                  <a:rPr lang="en-US" altLang="zh-CN" sz="2400" baseline="-25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(C</a:t>
                </a:r>
                <a:r>
                  <a:rPr lang="en-US" altLang="zh-CN" sz="2400" baseline="-25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)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、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f</a:t>
                </a:r>
                <a:r>
                  <a:rPr lang="en-US" altLang="zh-CN" sz="2400" baseline="-25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2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(C</a:t>
                </a:r>
                <a:r>
                  <a:rPr lang="en-US" altLang="zh-CN" sz="2400" baseline="-25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2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)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随特征线的移动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(C</a:t>
                </a:r>
                <a:r>
                  <a:rPr lang="en-US" altLang="zh-CN" sz="2400" baseline="-25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、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C</a:t>
                </a:r>
                <a:r>
                  <a:rPr lang="en-US" altLang="zh-CN" sz="2400" baseline="-25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2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的改变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)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而改变，即波动沿特征线传播。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    </a:t>
                </a:r>
                <a:r>
                  <a:rPr lang="en-US" altLang="zh-CN" sz="240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x</a:t>
                </a:r>
                <a:r>
                  <a:rPr lang="en-US" altLang="zh-CN" sz="240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±</a:t>
                </a:r>
                <a:r>
                  <a:rPr lang="en-US" altLang="zh-CN" sz="240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at=</a:t>
                </a:r>
                <a:r>
                  <a:rPr lang="zh-CN" altLang="en-US" sz="240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常数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是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(dx)</a:t>
                </a:r>
                <a:r>
                  <a:rPr lang="en-US" altLang="zh-CN" sz="2400" baseline="30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2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-a</a:t>
                </a:r>
                <a:r>
                  <a:rPr lang="en-US" altLang="zh-CN" sz="2400" baseline="30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2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(dt)</a:t>
                </a:r>
                <a:r>
                  <a:rPr lang="en-US" altLang="zh-CN" sz="2400" baseline="30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2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=0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的积分曲线，故该常微分方程为一维波动方程的特征方程。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85" y="761365"/>
                <a:ext cx="12117070" cy="47618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rcRect l="12721" r="5994"/>
          <a:stretch>
            <a:fillRect/>
          </a:stretch>
        </p:blipFill>
        <p:spPr>
          <a:xfrm>
            <a:off x="8834755" y="761365"/>
            <a:ext cx="3100070" cy="25628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06620" y="2806700"/>
            <a:ext cx="775335" cy="3962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00225" y="3380740"/>
            <a:ext cx="775335" cy="3962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80720" y="1755775"/>
            <a:ext cx="2665730" cy="3962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648585" y="4451350"/>
            <a:ext cx="2110105" cy="3962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4" grpId="0" bldLvl="0" animBg="1"/>
      <p:bldP spid="4" grpId="1" animBg="1"/>
      <p:bldP spid="7" grpId="0" bldLvl="0" animBg="1"/>
      <p:bldP spid="7" grpId="1" animBg="1"/>
      <p:bldP spid="9" grpId="0" bldLvl="0" animBg="1"/>
      <p:bldP spid="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6733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-6985" y="761365"/>
                <a:ext cx="12117070" cy="402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algn="l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二阶线性</a:t>
                </a:r>
                <a:r>
                  <a:rPr lang="zh-CN" altLang="en-US" sz="240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双变量齐次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偏微分方程通式：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algn="ctr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A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B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y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C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D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E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y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Fu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0</m:t>
                    </m:r>
                  </m:oMath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其特征方程：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algn="ctr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A(dy)</a:t>
                </a:r>
                <a:r>
                  <a:rPr lang="en-US" altLang="zh-CN" sz="2400" baseline="30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2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-2Bdxdy+C(dx)</a:t>
                </a:r>
                <a:r>
                  <a:rPr lang="en-US" altLang="zh-CN" sz="2400" baseline="30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2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=0</a:t>
                </a:r>
                <a:endParaRPr lang="en-US" altLang="zh-CN" sz="2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algn="l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该常微分方程的积分曲线是上述通式的特征线：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algn="l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（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）</a:t>
                </a:r>
                <a:r>
                  <a:rPr lang="zh-CN" altLang="en-US" sz="2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Δ</a:t>
                </a:r>
                <a:r>
                  <a:rPr lang="en-US" altLang="zh-CN" sz="2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=B</a:t>
                </a:r>
                <a:r>
                  <a:rPr lang="en-US" altLang="zh-CN" sz="2400" baseline="300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</a:t>
                </a:r>
                <a:r>
                  <a:rPr lang="en-US" altLang="zh-CN" sz="2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-AC&gt;0  </a:t>
                </a:r>
                <a:r>
                  <a:rPr lang="zh-CN" altLang="en-US" sz="2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两条相异的实数特征线</a:t>
                </a:r>
                <a:r>
                  <a:rPr lang="en-US" altLang="zh-CN" sz="2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   </a:t>
                </a:r>
                <a:r>
                  <a:rPr lang="zh-CN" altLang="en-US" sz="2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双曲型方程（波动方程）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algn="l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（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2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）</a:t>
                </a:r>
                <a:r>
                  <a:rPr lang="zh-CN" altLang="en-US" sz="2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Δ</a:t>
                </a:r>
                <a:r>
                  <a:rPr lang="en-US" altLang="zh-CN" sz="2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=B</a:t>
                </a:r>
                <a:r>
                  <a:rPr lang="en-US" altLang="zh-CN" sz="2400" baseline="300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</a:t>
                </a:r>
                <a:r>
                  <a:rPr lang="en-US" altLang="zh-CN" sz="2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-AC=0  </a:t>
                </a:r>
                <a:r>
                  <a:rPr lang="zh-CN" altLang="en-US" sz="2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一条实数特征线</a:t>
                </a:r>
                <a:r>
                  <a:rPr lang="en-US" altLang="zh-CN" sz="2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   </a:t>
                </a:r>
                <a:r>
                  <a:rPr lang="zh-CN" altLang="en-US" sz="2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抛物型方程（热传导方程）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algn="l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（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3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）</a:t>
                </a:r>
                <a:r>
                  <a:rPr lang="zh-CN" altLang="en-US" sz="2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Δ</a:t>
                </a:r>
                <a:r>
                  <a:rPr lang="en-US" altLang="zh-CN" sz="2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=B</a:t>
                </a:r>
                <a:r>
                  <a:rPr lang="en-US" altLang="zh-CN" sz="2400" baseline="300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</a:t>
                </a:r>
                <a:r>
                  <a:rPr lang="en-US" altLang="zh-CN" sz="2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-AC&lt;0  </a:t>
                </a:r>
                <a:r>
                  <a:rPr lang="zh-CN" altLang="en-US" sz="2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无实数特征线</a:t>
                </a:r>
                <a:r>
                  <a:rPr lang="en-US" altLang="zh-CN" sz="2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   </a:t>
                </a:r>
                <a:r>
                  <a:rPr lang="zh-CN" altLang="en-US" sz="2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椭圆型方程（拉普拉斯方程）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85" y="761365"/>
                <a:ext cx="12117070" cy="40284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6733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6985" y="761365"/>
            <a:ext cx="121170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zh-CN" sz="2400">
                <a:latin typeface="Cambria Math" panose="02040503050406030204" pitchFamily="18" charset="0"/>
                <a:cs typeface="Cambria Math" panose="02040503050406030204" pitchFamily="18" charset="0"/>
                <a:sym typeface="+mn-ea"/>
              </a:rPr>
              <a:t>    </a:t>
            </a:r>
            <a:r>
              <a:rPr lang="zh-CN" altLang="en-US" sz="2400">
                <a:latin typeface="Cambria Math" panose="02040503050406030204" pitchFamily="18" charset="0"/>
                <a:cs typeface="Cambria Math" panose="02040503050406030204" pitchFamily="18" charset="0"/>
                <a:sym typeface="+mn-ea"/>
              </a:rPr>
              <a:t>例</a:t>
            </a:r>
            <a:r>
              <a:rPr lang="en-US" altLang="zh-CN" sz="2400">
                <a:latin typeface="Cambria Math" panose="02040503050406030204" pitchFamily="18" charset="0"/>
                <a:cs typeface="Cambria Math" panose="02040503050406030204" pitchFamily="18" charset="0"/>
                <a:sym typeface="+mn-ea"/>
              </a:rPr>
              <a:t>2</a:t>
            </a:r>
            <a:r>
              <a:rPr lang="zh-CN" altLang="en-US" sz="2400">
                <a:latin typeface="Cambria Math" panose="02040503050406030204" pitchFamily="18" charset="0"/>
                <a:cs typeface="Cambria Math" panose="02040503050406030204" pitchFamily="18" charset="0"/>
                <a:sym typeface="+mn-ea"/>
              </a:rPr>
              <a:t>：教材</a:t>
            </a:r>
            <a:r>
              <a:rPr lang="en-US" altLang="zh-CN" sz="2400">
                <a:latin typeface="Cambria Math" panose="02040503050406030204" pitchFamily="18" charset="0"/>
                <a:cs typeface="Cambria Math" panose="02040503050406030204" pitchFamily="18" charset="0"/>
                <a:sym typeface="+mn-ea"/>
              </a:rPr>
              <a:t>p56 </a:t>
            </a:r>
            <a:r>
              <a:rPr lang="zh-CN" altLang="en-US" sz="2400">
                <a:latin typeface="Cambria Math" panose="02040503050406030204" pitchFamily="18" charset="0"/>
                <a:cs typeface="Cambria Math" panose="02040503050406030204" pitchFamily="18" charset="0"/>
                <a:sym typeface="+mn-ea"/>
              </a:rPr>
              <a:t>例题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+mn-ea"/>
              </a:rPr>
              <a:t>。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2400">
                <a:latin typeface="Cambria Math" panose="02040503050406030204" pitchFamily="18" charset="0"/>
                <a:cs typeface="Cambria Math" panose="02040503050406030204" pitchFamily="18" charset="0"/>
                <a:sym typeface="+mn-ea"/>
              </a:rPr>
              <a:t> </a:t>
            </a:r>
            <a:r>
              <a:rPr lang="en-US" altLang="zh-CN" sz="2400">
                <a:latin typeface="Cambria Math" panose="02040503050406030204" pitchFamily="18" charset="0"/>
                <a:cs typeface="Cambria Math" panose="02040503050406030204" pitchFamily="18" charset="0"/>
                <a:sym typeface="+mn-ea"/>
              </a:rPr>
              <a:t>  </a:t>
            </a:r>
            <a:r>
              <a:rPr lang="zh-CN" altLang="en-US" sz="2400">
                <a:latin typeface="Cambria Math" panose="02040503050406030204" pitchFamily="18" charset="0"/>
                <a:cs typeface="Cambria Math" panose="02040503050406030204" pitchFamily="18" charset="0"/>
                <a:sym typeface="+mn-ea"/>
              </a:rPr>
              <a:t> 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pitchFamily="18" charset="0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450590" y="1122680"/>
            <a:ext cx="4966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/>
              <a:t>内</a:t>
            </a:r>
            <a:r>
              <a:rPr lang="en-US" altLang="zh-CN" sz="3600" b="1"/>
              <a:t>   </a:t>
            </a:r>
            <a:r>
              <a:rPr lang="zh-CN" altLang="en-US" sz="3600" b="1"/>
              <a:t>容</a:t>
            </a:r>
            <a:endParaRPr lang="zh-CN" altLang="en-US" sz="3600" b="1"/>
          </a:p>
        </p:txBody>
      </p:sp>
      <p:sp>
        <p:nvSpPr>
          <p:cNvPr id="3" name="文本框 2"/>
          <p:cNvSpPr txBox="1"/>
          <p:nvPr/>
        </p:nvSpPr>
        <p:spPr>
          <a:xfrm>
            <a:off x="1549400" y="1890395"/>
            <a:ext cx="96850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3200"/>
              <a:t>3.1   一维波动方程的D'Alembert公式 </a:t>
            </a:r>
            <a:r>
              <a:rPr lang="zh-CN" altLang="en-US" sz="3200"/>
              <a:t>（</a:t>
            </a:r>
            <a:r>
              <a:rPr lang="en-US" altLang="zh-CN" sz="3200"/>
              <a:t>2</a:t>
            </a:r>
            <a:r>
              <a:rPr lang="zh-CN" altLang="en-US" sz="3200"/>
              <a:t>学时）</a:t>
            </a:r>
            <a:endParaRPr lang="en-US" altLang="zh-CN" sz="3200"/>
          </a:p>
          <a:p>
            <a:pPr fontAlgn="auto">
              <a:lnSpc>
                <a:spcPct val="150000"/>
              </a:lnSpc>
            </a:pPr>
            <a:r>
              <a:rPr lang="en-US" altLang="zh-CN" sz="3200" b="1"/>
              <a:t>3.2   三维波动方程的Poisson公式 </a:t>
            </a:r>
            <a:r>
              <a:rPr lang="zh-CN" altLang="en-US" sz="3200" b="1">
                <a:sym typeface="+mn-ea"/>
              </a:rPr>
              <a:t>（</a:t>
            </a:r>
            <a:r>
              <a:rPr lang="en-US" altLang="zh-CN" sz="3200" b="1">
                <a:sym typeface="+mn-ea"/>
              </a:rPr>
              <a:t>2</a:t>
            </a:r>
            <a:r>
              <a:rPr lang="zh-CN" altLang="en-US" sz="3200" b="1">
                <a:sym typeface="+mn-ea"/>
              </a:rPr>
              <a:t>学时）</a:t>
            </a:r>
            <a:endParaRPr lang="en-US" altLang="zh-CN" sz="3200" b="1"/>
          </a:p>
          <a:p>
            <a:pPr fontAlgn="auto">
              <a:lnSpc>
                <a:spcPct val="150000"/>
              </a:lnSpc>
            </a:pPr>
            <a:r>
              <a:rPr lang="en-US" altLang="zh-CN" sz="3200"/>
              <a:t>3.3   积分变换法举例 </a:t>
            </a:r>
            <a:r>
              <a:rPr lang="zh-CN" altLang="en-US" sz="3200">
                <a:sym typeface="+mn-ea"/>
              </a:rPr>
              <a:t>（</a:t>
            </a:r>
            <a:r>
              <a:rPr lang="en-US" altLang="zh-CN" sz="3200">
                <a:sym typeface="+mn-ea"/>
              </a:rPr>
              <a:t>2</a:t>
            </a:r>
            <a:r>
              <a:rPr lang="zh-CN" altLang="en-US" sz="3200">
                <a:sym typeface="+mn-ea"/>
              </a:rPr>
              <a:t>学时）</a:t>
            </a:r>
            <a:endParaRPr lang="en-US" altLang="zh-CN" sz="3200"/>
          </a:p>
          <a:p>
            <a:pPr fontAlgn="auto">
              <a:lnSpc>
                <a:spcPct val="150000"/>
              </a:lnSpc>
            </a:pPr>
            <a:endParaRPr lang="en-US" altLang="zh-CN" sz="3200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715" y="774700"/>
                <a:ext cx="12180570" cy="549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 b="1" dirty="0"/>
                  <a:t>3.2   </a:t>
                </a:r>
                <a:r>
                  <a:rPr lang="en-US" altLang="zh-CN" sz="2800" b="1" dirty="0" err="1"/>
                  <a:t>三维波动方程的Poisson公式</a:t>
                </a:r>
                <a:endParaRPr lang="en-US" altLang="zh-CN" sz="2800" b="1" dirty="0"/>
              </a:p>
              <a:p>
                <a:pPr fontAlgn="auto">
                  <a:lnSpc>
                    <a:spcPct val="150000"/>
                  </a:lnSpc>
                </a:pPr>
                <a:r>
                  <a:rPr lang="zh-CN" altLang="en-US" sz="2400" dirty="0"/>
                  <a:t>三维无限空间的波动问题：</a:t>
                </a:r>
                <a:endParaRPr lang="en-US" altLang="zh-CN" sz="2400" dirty="0"/>
              </a:p>
              <a:p>
                <a:pPr fontAlgn="auto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t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z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                                    (−∞&lt;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y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z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&lt;+∞,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&gt;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u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=∅(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y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z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𝜕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u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𝜕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t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𝛹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y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z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                                 (−∞&lt;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y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z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&lt;+∞)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8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fontAlgn="auto">
                  <a:lnSpc>
                    <a:spcPct val="150000"/>
                  </a:lnSpc>
                </a:pPr>
                <a:r>
                  <a:rPr lang="en-US" altLang="zh-CN" sz="2400" dirty="0"/>
                  <a:t>1</a:t>
                </a:r>
                <a:r>
                  <a:rPr lang="zh-CN" altLang="en-US" sz="2400" dirty="0"/>
                  <a:t>、三维波动方程的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球对称解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(u(</a:t>
                </a:r>
                <a:r>
                  <a:rPr lang="en-US" altLang="zh-CN" sz="2400" dirty="0" err="1">
                    <a:solidFill>
                      <a:srgbClr val="FF0000"/>
                    </a:solidFill>
                  </a:rPr>
                  <a:t>r,t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))</a:t>
                </a:r>
                <a:endParaRPr lang="zh-CN" altLang="en-US" sz="2400" dirty="0"/>
              </a:p>
              <a:p>
                <a:pPr fontAlgn="auto">
                  <a:lnSpc>
                    <a:spcPct val="150000"/>
                  </a:lnSpc>
                </a:pPr>
                <a:r>
                  <a:rPr lang="en-US" altLang="zh-CN" sz="2400" dirty="0"/>
                  <a:t>     </a:t>
                </a:r>
                <a:r>
                  <a:rPr lang="zh-CN" altLang="en-US" sz="2400" dirty="0"/>
                  <a:t>取球坐标系：</a:t>
                </a:r>
                <a:endParaRPr lang="zh-CN" altLang="en-US" sz="2400" dirty="0"/>
              </a:p>
              <a:p>
                <a:pPr fontAlgn="auto">
                  <a:lnSpc>
                    <a:spcPct val="150000"/>
                  </a:lnSpc>
                </a:pPr>
                <a:r>
                  <a:rPr lang="en-US" altLang="zh-CN" sz="2400" dirty="0"/>
                  <a:t>            x=</a:t>
                </a:r>
                <a:r>
                  <a:rPr lang="en-US" altLang="zh-CN" sz="2400" dirty="0" err="1"/>
                  <a:t>rsin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θcos</a:t>
                </a:r>
                <a:r>
                  <a:rPr lang="en-US" altLang="zh-CN" sz="2400" dirty="0" err="1"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Φ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   y=</a:t>
                </a:r>
                <a:r>
                  <a:rPr lang="en-US" altLang="zh-CN" sz="2400" dirty="0" err="1">
                    <a:sym typeface="+mn-ea"/>
                  </a:rPr>
                  <a:t>rsin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θsin</a:t>
                </a:r>
                <a:r>
                  <a:rPr lang="en-US" altLang="zh-CN" sz="2400" dirty="0" err="1"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Φ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   z=</a:t>
                </a:r>
                <a:r>
                  <a:rPr lang="en-US" altLang="zh-CN" sz="2400" dirty="0" err="1"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rcos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θ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  <a:p>
                <a:pPr fontAlgn="auto">
                  <a:lnSpc>
                    <a:spcPct val="150000"/>
                  </a:lnSpc>
                </a:pPr>
                <a:r>
                  <a:rPr lang="en-US" altLang="zh-CN" sz="2400" dirty="0">
                    <a:latin typeface="Cambria Math" panose="02040503050406030204" pitchFamily="18" charset="0"/>
                    <a:ea typeface="微软雅黑" panose="020B0503020204020204" charset="-122"/>
                    <a:cs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t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r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u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r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)+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sin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𝜃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sin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𝜃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u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)+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𝜃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𝜕𝜙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" y="774700"/>
                <a:ext cx="12180570" cy="54946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35497" y="3096419"/>
            <a:ext cx="1255395" cy="3962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791380" y="3096419"/>
            <a:ext cx="1403350" cy="3962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096000" y="3522027"/>
            <a:ext cx="2531745" cy="1177290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4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初始条件表示一个立体区域</a:t>
            </a:r>
            <a:endParaRPr lang="zh-CN" altLang="en-US" sz="240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l="12926"/>
          <a:stretch>
            <a:fillRect/>
          </a:stretch>
        </p:blipFill>
        <p:spPr>
          <a:xfrm>
            <a:off x="9152890" y="3496945"/>
            <a:ext cx="3010535" cy="27806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79964" y="2055921"/>
            <a:ext cx="3748405" cy="739140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9" grpId="2" animBg="1"/>
      <p:bldP spid="4" grpId="1" animBg="1"/>
      <p:bldP spid="4" grpId="2" animBg="1"/>
      <p:bldP spid="10" grpId="1" animBg="1"/>
      <p:bldP spid="10" grpId="2" animBg="1"/>
      <p:bldP spid="7" grpId="1" animBg="1"/>
      <p:bldP spid="7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33020" y="758825"/>
                <a:ext cx="12145010" cy="416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当</a:t>
                </a:r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u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不依赖角向变量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θ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、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Φ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时，</a:t>
                </a:r>
                <a:endParaRPr lang="zh-CN" altLang="en-US" sz="2400" dirty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r>
                        <a:rPr lang="en-US" altLang="zh-CN" sz="2400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r>
                        <a:rPr lang="en-US" altLang="zh-CN" sz="2400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由于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r</m:t>
                        </m:r>
                      </m:den>
                    </m:f>
                    <m:r>
                      <a:rPr lang="en-US" altLang="zh-CN" sz="28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u</m:t>
                        </m:r>
                      </m:num>
                      <m:den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r</m:t>
                        </m:r>
                      </m:den>
                    </m:f>
                    <m:r>
                      <a:rPr lang="en-US" altLang="zh-CN" sz="28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8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r</m:t>
                        </m:r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u</m:t>
                        </m:r>
                      </m:num>
                      <m:den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r</m:t>
                        </m:r>
                      </m:den>
                    </m:f>
                    <m:r>
                      <a:rPr lang="en-US" altLang="zh-CN" sz="28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r</m:t>
                        </m:r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ru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 </a:t>
                </a:r>
                <a:endParaRPr lang="en-US" altLang="zh-CN" sz="2800" dirty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Cambria Math" panose="02040503050406030204" pitchFamily="18" charset="0"/>
                    <a:ea typeface="微软雅黑" panose="020B0503020204020204" charset="-122"/>
                    <a:cs typeface="Cambria Math" panose="02040503050406030204" pitchFamily="18" charset="0"/>
                  </a:rPr>
                  <a:t>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t</m:t>
                            </m:r>
                          </m:e>
                          <m:sup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8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ru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ru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t</m:t>
                            </m:r>
                          </m:e>
                          <m:sup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8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ru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800" dirty="0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其通解：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 </a:t>
                </a:r>
                <a:r>
                  <a:rPr lang="en-US" altLang="zh-CN" sz="2400" dirty="0" err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ru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=f</a:t>
                </a:r>
                <a:r>
                  <a:rPr lang="en-US" altLang="zh-CN" sz="2400" baseline="-25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1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(</a:t>
                </a:r>
                <a:r>
                  <a:rPr lang="en-US" altLang="zh-CN" sz="2400" dirty="0" err="1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r+at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)+f</a:t>
                </a:r>
                <a:r>
                  <a:rPr lang="en-US" altLang="zh-CN" sz="2400" baseline="-25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2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(</a:t>
                </a:r>
                <a:r>
                  <a:rPr lang="en-US" altLang="zh-CN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r-at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r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r</m:t>
                        </m:r>
                      </m:den>
                    </m:f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f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r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at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f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r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at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))</m:t>
                    </m:r>
                  </m:oMath>
                </a14:m>
                <a:endParaRPr lang="zh-CN" altLang="en-US" sz="24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" y="758825"/>
                <a:ext cx="12145010" cy="41611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箭头 12"/>
          <p:cNvSpPr/>
          <p:nvPr/>
        </p:nvSpPr>
        <p:spPr>
          <a:xfrm>
            <a:off x="5147945" y="3594100"/>
            <a:ext cx="797560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588940" y="3390265"/>
            <a:ext cx="480060" cy="3238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795385" y="3076575"/>
            <a:ext cx="2531745" cy="1009015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4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以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ru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为变量的一维波动方程</a:t>
            </a:r>
            <a:endParaRPr lang="zh-CN" altLang="en-US" sz="240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96029" y="3366453"/>
            <a:ext cx="412750" cy="3238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4101465" y="4401185"/>
            <a:ext cx="797560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06695" y="4312920"/>
            <a:ext cx="4557395" cy="6070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9918700" y="4168775"/>
            <a:ext cx="2199005" cy="1023620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4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三维波动方程的球对称解</a:t>
            </a:r>
            <a:endParaRPr lang="zh-CN" altLang="en-US" sz="240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1" animBg="1"/>
      <p:bldP spid="14" grpId="2" animBg="1"/>
      <p:bldP spid="15" grpId="1" animBg="1"/>
      <p:bldP spid="15" grpId="2" animBg="1"/>
      <p:bldP spid="16" grpId="1" animBg="1"/>
      <p:bldP spid="16" grpId="2" animBg="1"/>
      <p:bldP spid="19" grpId="0" animBg="1"/>
      <p:bldP spid="20" grpId="1" animBg="1"/>
      <p:bldP spid="20" grpId="2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53340" y="720725"/>
                <a:ext cx="12145010" cy="5998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2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、三维波动方程的泊松公式</a:t>
                </a:r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(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不具有球对称</a:t>
                </a:r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)</a:t>
                </a:r>
                <a:endParaRPr lang="zh-CN" altLang="en-US" sz="24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  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三维波动方程的一般情况：任意</a:t>
                </a:r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t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时刻在空间任意点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M(</a:t>
                </a:r>
                <a:r>
                  <a:rPr lang="en-US" altLang="zh-CN" sz="2400" dirty="0" err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x,y,z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的波函数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u(</a:t>
                </a:r>
                <a:r>
                  <a:rPr lang="en-US" altLang="zh-CN" sz="2400" dirty="0" err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x,y,z,t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)=u(</a:t>
                </a:r>
                <a:r>
                  <a:rPr lang="en-US" altLang="zh-CN" sz="2400" dirty="0" err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M,t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</a:t>
                </a:r>
                <a:endParaRPr lang="en-US" altLang="zh-CN" sz="24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     </a:t>
                </a: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解题思路：</a:t>
                </a:r>
                <a:r>
                  <a:rPr lang="en-US" altLang="zh-CN" sz="2400" dirty="0" err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先固定x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, y, </a:t>
                </a:r>
                <a:r>
                  <a:rPr lang="en-US" altLang="zh-CN" sz="2400" dirty="0" err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z，然后考虑以x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, y, z </a:t>
                </a:r>
                <a:r>
                  <a:rPr lang="en-US" altLang="zh-CN" sz="2400" dirty="0" err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为球心，r为半径的球面上的</a:t>
                </a:r>
                <a:r>
                  <a:rPr lang="en-US" altLang="zh-CN" sz="2400" dirty="0" err="1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u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的</a:t>
                </a:r>
                <a:r>
                  <a:rPr lang="en-US" altLang="zh-CN" sz="2400" dirty="0" err="1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平均值</a:t>
                </a:r>
                <a:r>
                  <a:rPr lang="en-US" altLang="zh-CN" sz="2400" dirty="0" err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，则这个平均值就是r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, </a:t>
                </a:r>
                <a:r>
                  <a:rPr lang="en-US" altLang="zh-CN" sz="2400" dirty="0" err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t的函数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(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球面平均法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</a:t>
                </a: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：</a:t>
                </a:r>
                <a:endParaRPr lang="zh-CN" altLang="en-US" sz="24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     </a:t>
                </a: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以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M(</a:t>
                </a:r>
                <a:r>
                  <a:rPr lang="en-US" altLang="zh-CN" sz="2400" dirty="0" err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x,y,z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</a:t>
                </a: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为圆心，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r</a:t>
                </a: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为半径作一个球面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𝑟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，则波函数</a:t>
                </a:r>
                <a:r>
                  <a:rPr lang="en-US" altLang="zh-CN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u</a:t>
                </a: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在</a:t>
                </a:r>
                <a:endParaRPr lang="zh-CN" altLang="en-US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球面上的平均值：</a:t>
                </a:r>
                <a:endParaRPr lang="zh-CN" altLang="en-US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r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4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𝜋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r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M</m:t>
                              </m:r>
                            </m:sup>
                          </m:sSubSup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’</m:t>
                              </m:r>
                            </m:sup>
                          </m:sSup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dS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其中，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M’(</a:t>
                </a:r>
                <a:r>
                  <a:rPr lang="en-US" altLang="zh-CN" sz="2400" dirty="0" err="1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ξ,η,δ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</a:t>
                </a: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是球面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𝑟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上的动点，</a:t>
                </a:r>
                <a:r>
                  <a:rPr lang="en-US" altLang="zh-CN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ξ=</a:t>
                </a:r>
                <a:r>
                  <a:rPr lang="en-US" altLang="zh-CN" sz="2400" dirty="0" err="1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x+</a:t>
                </a:r>
                <a:r>
                  <a:rPr lang="en-US" altLang="zh-CN" sz="2400" dirty="0" err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rsinθcos</a:t>
                </a:r>
                <a:r>
                  <a:rPr lang="en-US" altLang="zh-CN" sz="2400" dirty="0" err="1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Φ</a:t>
                </a:r>
                <a:r>
                  <a:rPr lang="zh-CN" altLang="en-US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，</a:t>
                </a:r>
                <a:endParaRPr lang="zh-CN" altLang="en-US" sz="2400" dirty="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η=</a:t>
                </a:r>
                <a:r>
                  <a:rPr lang="en-US" altLang="zh-CN" sz="2400" dirty="0" err="1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y+</a:t>
                </a:r>
                <a:r>
                  <a:rPr lang="en-US" altLang="zh-CN" sz="2400" dirty="0" err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rsinθsin</a:t>
                </a:r>
                <a:r>
                  <a:rPr lang="en-US" altLang="zh-CN" sz="2400" dirty="0" err="1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Φ</a:t>
                </a:r>
                <a:r>
                  <a:rPr lang="zh-CN" altLang="en-US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，</a:t>
                </a:r>
                <a:r>
                  <a:rPr lang="en-US" altLang="zh-CN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δ=</a:t>
                </a:r>
                <a:r>
                  <a:rPr lang="en-US" altLang="zh-CN" sz="2400" dirty="0" err="1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z+rcos</a:t>
                </a:r>
                <a:r>
                  <a:rPr lang="en-US" altLang="zh-CN" sz="2400" dirty="0" err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θ</a:t>
                </a:r>
                <a:r>
                  <a:rPr lang="zh-CN" altLang="en-US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，</a:t>
                </a:r>
                <a:r>
                  <a:rPr lang="en-US" altLang="zh-CN" sz="2400" dirty="0" err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dS</a:t>
                </a:r>
                <a:r>
                  <a:rPr lang="zh-CN" altLang="en-US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是球面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𝑟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的面积元。</a:t>
                </a:r>
                <a:endParaRPr lang="en-US" altLang="zh-CN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endParaRPr lang="zh-CN" altLang="en-US" sz="2400" dirty="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" y="720725"/>
                <a:ext cx="12145010" cy="599884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9906272" y="1476738"/>
            <a:ext cx="857885" cy="3511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l="9833" t="18666"/>
          <a:stretch>
            <a:fillRect/>
          </a:stretch>
        </p:blipFill>
        <p:spPr>
          <a:xfrm>
            <a:off x="8566150" y="2691765"/>
            <a:ext cx="3632200" cy="341439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2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59690" y="720725"/>
                <a:ext cx="12145010" cy="6082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   </a:t>
                </a:r>
                <a:endParaRPr lang="en-US" altLang="zh-CN" sz="2400" dirty="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    </a:t>
                </a:r>
                <a:r>
                  <a:rPr lang="zh-CN" altLang="en-US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在</a:t>
                </a:r>
                <a:r>
                  <a:rPr lang="en-US" altLang="zh-CN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r-&gt;0</a:t>
                </a:r>
                <a:r>
                  <a:rPr lang="zh-CN" altLang="en-US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  <m:t>𝑟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  <m:t>−&gt;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  <m:t>𝑢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  <m:t>𝑟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𝑀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      </a:t>
                </a:r>
                <a:endParaRPr lang="en-US" altLang="zh-CN" sz="2400" dirty="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endParaRPr>
              </a:p>
              <a:p>
                <a:pPr marL="342900" indent="-342900" fontAlgn="auto">
                  <a:lnSpc>
                    <a:spcPct val="100000"/>
                  </a:lnSpc>
                  <a:buFont typeface="Wingdings" panose="05000000000000000000" charset="0"/>
                  <a:buChar char="Ø"/>
                </a:pPr>
                <a:r>
                  <a:rPr lang="en-US" altLang="zh-CN" sz="2400" dirty="0" err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D'Alembert公式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(</a:t>
                </a:r>
                <a:r>
                  <a:rPr lang="zh-CN" altLang="en-US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球面平均法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)</a:t>
                </a:r>
                <a:endParaRPr lang="en-US" altLang="zh-CN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den>
                      </m:f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[∅(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at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)+∅(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at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)] 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at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at</m:t>
                          </m:r>
                        </m:sup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𝛹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ξ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dξ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[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sup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𝜙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𝜉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d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𝜉</m:t>
                        </m:r>
                      </m:e>
                    </m:nary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]+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sup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𝜓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𝜉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d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𝜉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 </a:t>
                </a:r>
                <a:endParaRPr lang="en-US" altLang="zh-CN" sz="2400" dirty="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     </a:t>
                </a:r>
                <a:r>
                  <a:rPr lang="zh-CN" altLang="en-US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注：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F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F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𝜉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d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𝜉</m:t>
                        </m:r>
                      </m:e>
                    </m:nary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  <a:cs typeface="Cambria Math" panose="02040503050406030204" pitchFamily="18" charset="0"/>
                    <a:sym typeface="+mn-ea"/>
                  </a:rPr>
                  <a:t>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F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𝜉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  <a:cs typeface="Cambria Math" panose="02040503050406030204" pitchFamily="18" charset="0"/>
                    <a:sym typeface="+mn-ea"/>
                  </a:rPr>
                  <a:t>在区间</a:t>
                </a:r>
                <a:r>
                  <a:rPr lang="en-US" altLang="zh-CN" sz="2400" dirty="0">
                    <a:latin typeface="Cambria Math" panose="02040503050406030204" pitchFamily="18" charset="0"/>
                    <a:ea typeface="微软雅黑" panose="020B0503020204020204" charset="-122"/>
                    <a:cs typeface="Cambria Math" panose="02040503050406030204" pitchFamily="18" charset="0"/>
                    <a:sym typeface="+mn-ea"/>
                  </a:rPr>
                  <a:t>[</a:t>
                </a:r>
                <a:r>
                  <a:rPr lang="en-US" altLang="zh-CN" sz="2400" dirty="0" err="1">
                    <a:latin typeface="Cambria Math" panose="02040503050406030204" pitchFamily="18" charset="0"/>
                    <a:ea typeface="微软雅黑" panose="020B0503020204020204" charset="-122"/>
                    <a:cs typeface="Cambria Math" panose="02040503050406030204" pitchFamily="18" charset="0"/>
                    <a:sym typeface="+mn-ea"/>
                  </a:rPr>
                  <a:t>x-at,x+at</a:t>
                </a:r>
                <a:r>
                  <a:rPr lang="en-US" altLang="zh-CN" sz="2400" dirty="0">
                    <a:latin typeface="Cambria Math" panose="02040503050406030204" pitchFamily="18" charset="0"/>
                    <a:ea typeface="微软雅黑" panose="020B0503020204020204" charset="-122"/>
                    <a:cs typeface="Cambria Math" panose="02040503050406030204" pitchFamily="18" charset="0"/>
                    <a:sym typeface="+mn-ea"/>
                  </a:rPr>
                  <a:t>]</a:t>
                </a: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  <a:cs typeface="Cambria Math" panose="02040503050406030204" pitchFamily="18" charset="0"/>
                    <a:sym typeface="+mn-ea"/>
                  </a:rPr>
                  <a:t>上的平均值</a:t>
                </a:r>
                <a:endParaRPr lang="zh-CN" altLang="en-US" sz="2400" dirty="0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algn="ctr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d>
                      <m:dPr>
                        <m:begChr m:val="〈"/>
                        <m:endChr m:val="〉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𝜙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]+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d>
                      <m:dPr>
                        <m:begChr m:val="〈"/>
                        <m:endChr m:val="〉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𝜓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 </a:t>
                </a:r>
                <a:endParaRPr lang="en-US" altLang="zh-CN" sz="2400" dirty="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endParaRPr>
              </a:p>
              <a:p>
                <a:pPr indent="0" algn="l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其中，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𝜙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sup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𝜙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𝜉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d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𝜉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𝜓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sup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𝜓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𝜉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d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𝜉</m:t>
                        </m:r>
                      </m:e>
                    </m:nary>
                  </m:oMath>
                </a14:m>
                <a:endParaRPr lang="en-US" altLang="zh-CN" sz="2400" dirty="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      </a:t>
                </a:r>
                <a:endParaRPr lang="en-US" altLang="zh-CN" sz="2400" dirty="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" y="720725"/>
                <a:ext cx="12145010" cy="6082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箭头 12"/>
          <p:cNvSpPr/>
          <p:nvPr/>
        </p:nvSpPr>
        <p:spPr>
          <a:xfrm>
            <a:off x="4824095" y="1174750"/>
            <a:ext cx="797560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6115050" y="833120"/>
            <a:ext cx="3232150" cy="1009015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sz="24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任意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t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时刻在空间任一点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M(x,y,z)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的波函数</a:t>
            </a:r>
            <a:endParaRPr lang="zh-CN" altLang="en-US" sz="240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382270" y="3488055"/>
            <a:ext cx="797560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1" animBg="1"/>
      <p:bldP spid="15" grpId="2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450590" y="1122680"/>
            <a:ext cx="4966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/>
              <a:t>内</a:t>
            </a:r>
            <a:r>
              <a:rPr lang="en-US" altLang="zh-CN" sz="3600" b="1"/>
              <a:t>   </a:t>
            </a:r>
            <a:r>
              <a:rPr lang="zh-CN" altLang="en-US" sz="3600" b="1"/>
              <a:t>容</a:t>
            </a:r>
            <a:endParaRPr lang="zh-CN" altLang="en-US" sz="3600" b="1"/>
          </a:p>
        </p:txBody>
      </p:sp>
      <p:sp>
        <p:nvSpPr>
          <p:cNvPr id="3" name="文本框 2"/>
          <p:cNvSpPr txBox="1"/>
          <p:nvPr/>
        </p:nvSpPr>
        <p:spPr>
          <a:xfrm>
            <a:off x="1549400" y="1890395"/>
            <a:ext cx="96850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3200" b="1" dirty="0"/>
              <a:t>3.1   </a:t>
            </a:r>
            <a:r>
              <a:rPr lang="en-US" altLang="zh-CN" sz="3200" b="1" dirty="0" err="1"/>
              <a:t>一维波动方程的D'Alembert公式</a:t>
            </a:r>
            <a:r>
              <a:rPr lang="en-US" altLang="zh-CN" sz="3200" b="1" dirty="0"/>
              <a:t> </a:t>
            </a:r>
            <a:r>
              <a:rPr lang="zh-CN" altLang="en-US" sz="3200" b="1" dirty="0"/>
              <a:t>（</a:t>
            </a:r>
            <a:r>
              <a:rPr lang="en-US" altLang="zh-CN" sz="3200" b="1" dirty="0"/>
              <a:t>2</a:t>
            </a:r>
            <a:r>
              <a:rPr lang="zh-CN" altLang="en-US" sz="3200" b="1" dirty="0"/>
              <a:t>学时）</a:t>
            </a:r>
            <a:endParaRPr lang="en-US" altLang="zh-CN" sz="3200" b="1" dirty="0"/>
          </a:p>
          <a:p>
            <a:pPr fontAlgn="auto">
              <a:lnSpc>
                <a:spcPct val="150000"/>
              </a:lnSpc>
            </a:pPr>
            <a:r>
              <a:rPr lang="en-US" altLang="zh-CN" sz="3200" dirty="0"/>
              <a:t>3.2   </a:t>
            </a:r>
            <a:r>
              <a:rPr lang="en-US" altLang="zh-CN" sz="3200" dirty="0" err="1"/>
              <a:t>三维波动方程的Poisson公式</a:t>
            </a:r>
            <a:r>
              <a:rPr lang="en-US" altLang="zh-CN" sz="3200" dirty="0"/>
              <a:t> </a:t>
            </a:r>
            <a:r>
              <a:rPr lang="zh-CN" altLang="en-US" sz="3200" dirty="0">
                <a:sym typeface="+mn-ea"/>
              </a:rPr>
              <a:t>（</a:t>
            </a:r>
            <a:r>
              <a:rPr lang="en-US" altLang="zh-CN" sz="3200" dirty="0">
                <a:sym typeface="+mn-ea"/>
              </a:rPr>
              <a:t>2</a:t>
            </a:r>
            <a:r>
              <a:rPr lang="zh-CN" altLang="en-US" sz="3200" dirty="0">
                <a:sym typeface="+mn-ea"/>
              </a:rPr>
              <a:t>学时）</a:t>
            </a:r>
            <a:endParaRPr lang="en-US" altLang="zh-CN" sz="3200" dirty="0"/>
          </a:p>
          <a:p>
            <a:pPr fontAlgn="auto">
              <a:lnSpc>
                <a:spcPct val="150000"/>
              </a:lnSpc>
            </a:pPr>
            <a:r>
              <a:rPr lang="en-US" altLang="zh-CN" sz="3200" dirty="0"/>
              <a:t>3.3   </a:t>
            </a:r>
            <a:r>
              <a:rPr lang="en-US" altLang="zh-CN" sz="3200" dirty="0" err="1"/>
              <a:t>积分变换法举例</a:t>
            </a:r>
            <a:r>
              <a:rPr lang="en-US" altLang="zh-CN" sz="3200" dirty="0"/>
              <a:t> </a:t>
            </a:r>
            <a:r>
              <a:rPr lang="zh-CN" altLang="en-US" sz="3200" dirty="0">
                <a:sym typeface="+mn-ea"/>
              </a:rPr>
              <a:t>（</a:t>
            </a:r>
            <a:r>
              <a:rPr lang="en-US" altLang="zh-CN" sz="3200" dirty="0">
                <a:sym typeface="+mn-ea"/>
              </a:rPr>
              <a:t>2</a:t>
            </a:r>
            <a:r>
              <a:rPr lang="zh-CN" altLang="en-US" sz="3200" dirty="0">
                <a:sym typeface="+mn-ea"/>
              </a:rPr>
              <a:t>学时）</a:t>
            </a:r>
            <a:endParaRPr lang="en-US" altLang="zh-CN" sz="3200" dirty="0"/>
          </a:p>
          <a:p>
            <a:pPr fontAlgn="auto">
              <a:lnSpc>
                <a:spcPct val="150000"/>
              </a:lnSpc>
            </a:pPr>
            <a:endParaRPr lang="en-US" altLang="zh-CN" sz="3200" dirty="0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59690" y="720725"/>
                <a:ext cx="12145010" cy="4590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fontAlgn="auto">
                  <a:lnSpc>
                    <a:spcPct val="100000"/>
                  </a:lnSpc>
                  <a:buFont typeface="Wingdings" panose="05000000000000000000" charset="0"/>
                  <a:buChar char="Ø"/>
                </a:pPr>
                <a:r>
                  <a:rPr lang="en-US" altLang="zh-CN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zh-CN" altLang="en-US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三维波动方程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(</a:t>
                </a:r>
                <a:r>
                  <a:rPr lang="zh-CN" altLang="en-US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球面平均法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)</a:t>
                </a:r>
                <a:endParaRPr lang="en-US" altLang="zh-CN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𝜙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𝜉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,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𝜂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,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𝛿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t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4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𝜋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at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r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M</m:t>
                              </m:r>
                            </m:sup>
                          </m:sSubSup>
                        </m:sub>
                        <m:sup/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𝜙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𝜉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,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𝜂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,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𝛿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dS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𝜓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𝜉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,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𝜂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,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𝛿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t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4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𝜋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at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r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M</m:t>
                              </m:r>
                            </m:sup>
                          </m:sSubSup>
                        </m:sub>
                        <m:sup/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𝜓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𝜉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,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𝜂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,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603050405020304" charset="0"/>
                              <a:sym typeface="+mn-ea"/>
                            </a:rPr>
                            <m:t>𝛿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dS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故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  <m:r>
                      <a:rPr lang="en-US" altLang="zh-CN" sz="28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8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y</m:t>
                    </m:r>
                    <m:r>
                      <a:rPr lang="en-US" altLang="zh-CN" sz="28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z</m:t>
                    </m:r>
                    <m:r>
                      <a:rPr lang="en-US" altLang="zh-CN" sz="28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lang="en-US" altLang="zh-CN" sz="28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</m:num>
                      <m:den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</m:den>
                    </m:f>
                    <m:r>
                      <a:rPr lang="en-US" altLang="zh-CN" sz="28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d>
                      <m:dPr>
                        <m:begChr m:val="〈"/>
                        <m:endChr m:val="〉"/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𝜙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y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z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]+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d>
                      <m:dPr>
                        <m:begChr m:val="〈"/>
                        <m:endChr m:val="〉"/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𝜓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y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z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 </a:t>
                </a:r>
                <a:endParaRPr lang="en-US" altLang="zh-CN" sz="2400" dirty="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即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r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8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8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πa</m:t>
                        </m:r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8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</m:num>
                      <m:den>
                        <m:r>
                          <a:rPr lang="en-US" altLang="zh-CN" sz="28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</m:den>
                    </m:f>
                    <m:nary>
                      <m:naryPr>
                        <m:chr m:val="∬"/>
                        <m:limLoc m:val="undOvr"/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r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M</m:t>
                            </m:r>
                          </m:sup>
                        </m:sSubSup>
                      </m:sub>
                      <m:sup/>
                      <m:e>
                        <m:f>
                          <m:fPr>
                            <m:ctrlPr>
                              <a:rPr sz="28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sz="28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𝜙</m:t>
                                </m:r>
                                <m:r>
                                  <a:rPr lang="en-US" altLang="zh-CN" sz="28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8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Times New Roman" panose="02020603050405020304" charset="0"/>
                                    <a:sym typeface="+mn-ea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sz="280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’</m:t>
                                </m:r>
                              </m:sup>
                            </m:sSup>
                            <m:r>
                              <a:rPr lang="en-US" sz="28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at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dS</m:t>
                        </m:r>
                      </m:e>
                    </m:nary>
                    <m:r>
                      <a:rPr lang="en-US" altLang="zh-CN" sz="28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8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8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πa</m:t>
                        </m:r>
                      </m:den>
                    </m:f>
                    <m:nary>
                      <m:naryPr>
                        <m:chr m:val="∬"/>
                        <m:limLoc m:val="undOvr"/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r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M</m:t>
                            </m:r>
                          </m:sup>
                        </m:sSubSup>
                      </m:sub>
                      <m:sup/>
                      <m:e>
                        <m:f>
                          <m:fPr>
                            <m:ctrlPr>
                              <a:rPr sz="28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sz="28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ψ</m:t>
                                </m:r>
                                <m:r>
                                  <a:rPr lang="en-US" altLang="zh-CN" sz="28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8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Times New Roman" panose="02020603050405020304" charset="0"/>
                                    <a:sym typeface="+mn-ea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sz="280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’</m:t>
                                </m:r>
                              </m:sup>
                            </m:sSup>
                            <m:r>
                              <a:rPr lang="en-US" sz="28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at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dS</m:t>
                        </m:r>
                      </m:e>
                    </m:nary>
                  </m:oMath>
                </a14:m>
                <a:endParaRPr lang="en-US" altLang="zh-CN" sz="2800" dirty="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" y="720725"/>
                <a:ext cx="12145010" cy="45904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6010275" y="1798955"/>
            <a:ext cx="629285" cy="3511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8089900" y="4182745"/>
            <a:ext cx="3232150" cy="1009015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4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三维波动方程的泊松公式</a:t>
            </a:r>
            <a:endParaRPr lang="zh-CN" altLang="en-US" sz="240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2" grpId="2" animBg="1"/>
      <p:bldP spid="3" grpId="1" animBg="1"/>
      <p:bldP spid="3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12405" y="-245103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24130" y="802005"/>
                <a:ext cx="12145010" cy="5836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3</a:t>
                </a:r>
                <a:r>
                  <a:rPr lang="zh-CN" altLang="en-US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、泊松公式的物理意义</a:t>
                </a:r>
                <a:endParaRPr lang="zh-CN" altLang="en-US" sz="2400" dirty="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求定解问题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z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                                    (−∞&lt;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y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z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&lt;+∞,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&gt;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0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u</m:t>
                                    </m:r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=∅(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y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z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𝜕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u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𝜕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t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𝛹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y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z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                                 (−∞&lt;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y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z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&lt;+∞)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的解在（</a:t>
                </a:r>
                <a:r>
                  <a:rPr lang="en-US" altLang="zh-CN" sz="2400" dirty="0" err="1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x,y,x,t</a:t>
                </a: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）的值：以</a:t>
                </a:r>
                <a:r>
                  <a:rPr lang="en-US" altLang="zh-CN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M</a:t>
                </a: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（</a:t>
                </a:r>
                <a:r>
                  <a:rPr lang="en-US" altLang="zh-CN" sz="2400" dirty="0" err="1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x,y,z,t</a:t>
                </a: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）为球心、以</a:t>
                </a:r>
                <a:r>
                  <a:rPr lang="en-US" altLang="zh-CN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at</a:t>
                </a: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为半径作球面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𝑟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，将初始扰动代入下式进行积分：</a:t>
                </a:r>
                <a:endParaRPr lang="zh-CN" altLang="en-US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r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πa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r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M</m:t>
                              </m:r>
                            </m:sup>
                          </m:sSubSup>
                        </m:sub>
                        <m:sup/>
                        <m:e>
                          <m:f>
                            <m:fPr>
                              <m:ctrlPr>
                                <a:rPr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𝜙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Times New Roman" panose="02020603050405020304" charset="0"/>
                                      <a:sym typeface="+mn-ea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’</m:t>
                                  </m:r>
                                </m:sup>
                              </m:sSup>
                              <m:r>
                                <a:rPr lang="en-US" sz="24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at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dS</m:t>
                          </m:r>
                        </m:e>
                      </m:nary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πa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r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M</m:t>
                              </m:r>
                            </m:sup>
                          </m:sSubSup>
                        </m:sub>
                        <m:sup/>
                        <m:e>
                          <m:f>
                            <m:fPr>
                              <m:ctrlPr>
                                <a:rPr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ψ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Times New Roman" panose="02020603050405020304" charset="0"/>
                                      <a:sym typeface="+mn-ea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’</m:t>
                                  </m:r>
                                </m:sup>
                              </m:sSup>
                              <m:r>
                                <a:rPr lang="en-US" sz="24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at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dS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</a:t>
                </a:r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endParaRPr lang="zh-CN" altLang="en-US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" y="802005"/>
                <a:ext cx="12145010" cy="58362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5577205" y="4458970"/>
            <a:ext cx="824865" cy="3511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087330" y="4458970"/>
            <a:ext cx="824865" cy="3511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28925" y="4277995"/>
            <a:ext cx="6731000" cy="1212850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9618345" y="3964940"/>
            <a:ext cx="2484120" cy="2141220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just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2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因积分只在球面上进行，故</a:t>
            </a:r>
            <a:r>
              <a:rPr lang="zh-CN" altLang="en-US" sz="22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只有与</a:t>
            </a:r>
            <a:r>
              <a:rPr lang="en-US" altLang="zh-CN" sz="22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M</a:t>
            </a:r>
            <a:r>
              <a:rPr lang="zh-CN" altLang="en-US" sz="22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相距为</a:t>
            </a:r>
            <a:r>
              <a:rPr lang="en-US" altLang="zh-CN" sz="22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at</a:t>
            </a:r>
            <a:r>
              <a:rPr lang="zh-CN" altLang="en-US" sz="22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的点</a:t>
            </a:r>
            <a:r>
              <a:rPr lang="zh-CN" altLang="en-US" sz="22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上的初始扰动才能影响</a:t>
            </a:r>
            <a:r>
              <a:rPr lang="en-US" altLang="zh-CN" sz="22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u(x,y,z,t)</a:t>
            </a:r>
            <a:endParaRPr lang="en-US" altLang="zh-CN" sz="220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2" grpId="2" bldLvl="0" animBg="1"/>
      <p:bldP spid="3" grpId="1" animBg="1"/>
      <p:bldP spid="3" grpId="2" bldLvl="0" animBg="1"/>
      <p:bldP spid="6" grpId="1" animBg="1"/>
      <p:bldP spid="6" grpId="2" animBg="1"/>
      <p:bldP spid="7" grpId="1" animBg="1"/>
      <p:bldP spid="7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6985" y="751840"/>
            <a:ext cx="122053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dirty="0"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因此，设初始条件限于三维区域</a:t>
            </a:r>
            <a:r>
              <a:rPr lang="en-US" altLang="zh-CN" sz="2400" dirty="0"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T</a:t>
            </a:r>
            <a:r>
              <a:rPr lang="en-US" altLang="zh-CN" sz="2400" baseline="-25000" dirty="0"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0</a:t>
            </a:r>
            <a:r>
              <a:rPr lang="zh-CN" altLang="en-US" sz="2400" dirty="0"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，</a:t>
            </a:r>
            <a:r>
              <a:rPr lang="en-US" altLang="zh-CN" sz="2400" dirty="0"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d</a:t>
            </a:r>
            <a:r>
              <a:rPr lang="zh-CN" altLang="en-US" sz="2400" dirty="0"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和</a:t>
            </a:r>
            <a:r>
              <a:rPr lang="en-US" altLang="zh-CN" sz="2400" dirty="0"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D</a:t>
            </a:r>
            <a:r>
              <a:rPr lang="zh-CN" altLang="en-US" sz="2400" dirty="0"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是</a:t>
            </a:r>
            <a:r>
              <a:rPr lang="en-US" altLang="zh-CN" sz="2400" dirty="0"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M</a:t>
            </a:r>
            <a:r>
              <a:rPr lang="zh-CN" altLang="en-US" sz="2400" dirty="0"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点到</a:t>
            </a:r>
            <a:r>
              <a:rPr lang="en-US" altLang="zh-CN" sz="2400" dirty="0"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T</a:t>
            </a:r>
            <a:r>
              <a:rPr lang="en-US" altLang="zh-CN" sz="2400" baseline="-25000" dirty="0"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0</a:t>
            </a:r>
            <a:r>
              <a:rPr lang="zh-CN" altLang="en-US" sz="2400" dirty="0"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的最小和最大距离：</a:t>
            </a:r>
            <a:endParaRPr lang="zh-CN" altLang="en-US" sz="2400" dirty="0">
              <a:latin typeface="Cambria Math" panose="02040503050406030204" pitchFamily="18" charset="0"/>
              <a:ea typeface="黑体" panose="02010609060101010101" charset="-122"/>
              <a:cs typeface="Cambria Math" panose="02040503050406030204" pitchFamily="18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（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）</a:t>
            </a:r>
            <a:r>
              <a:rPr lang="zh-CN" altLang="en-US" sz="2400" dirty="0">
                <a:ea typeface="黑体" panose="02010609060101010101" charset="-122"/>
                <a:cs typeface="+mn-lt"/>
                <a:sym typeface="+mn-ea"/>
              </a:rPr>
              <a:t>当at&lt;d，u(x,y,z,t)=0；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（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2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）当</a:t>
            </a:r>
            <a:r>
              <a:rPr lang="en-US" altLang="zh-CN" sz="2400" dirty="0" err="1">
                <a:latin typeface="黑体" panose="02010609060101010101" charset="-122"/>
                <a:ea typeface="黑体" panose="02010609060101010101" charset="-122"/>
                <a:sym typeface="+mn-ea"/>
              </a:rPr>
              <a:t>d</a:t>
            </a:r>
            <a:r>
              <a:rPr lang="en-US" altLang="zh-CN" sz="2400" dirty="0" err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≤at≤D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，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u(</a:t>
            </a:r>
            <a:r>
              <a:rPr lang="en-US" altLang="zh-CN" sz="2400" dirty="0" err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x,y,z,t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)≠0;</a:t>
            </a:r>
            <a:endParaRPr lang="en-US" altLang="zh-CN" sz="2400" dirty="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（3）当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at&gt;D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，</a:t>
            </a:r>
            <a:r>
              <a:rPr lang="zh-CN" altLang="en-US" sz="2400" dirty="0">
                <a:ea typeface="黑体" panose="02010609060101010101" charset="-122"/>
                <a:cs typeface="+mn-lt"/>
                <a:sym typeface="+mn-ea"/>
              </a:rPr>
              <a:t>u(x,y,z,t)=0</a:t>
            </a:r>
            <a:endParaRPr lang="zh-CN" altLang="en-US" sz="2400" dirty="0">
              <a:ea typeface="黑体" panose="02010609060101010101" charset="-122"/>
              <a:cs typeface="+mn-lt"/>
              <a:sym typeface="+mn-ea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endParaRPr lang="zh-CN" altLang="en-US" sz="24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695" y="3317875"/>
            <a:ext cx="7716520" cy="28733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59690" y="716280"/>
                <a:ext cx="12145010" cy="618236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3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、二维波动方程的初值问题</a:t>
                </a:r>
                <a:endParaRPr lang="zh-CN" altLang="en-US" sz="24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                                               (−∞&lt;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y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&lt;+∞,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&gt;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0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u</m:t>
                                    </m:r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=∅(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y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𝜕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u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𝜕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t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𝛹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y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）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                                 (−∞&lt;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y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&lt;+∞)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其中，圆域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M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  <m:t>𝜉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  <m:t>𝜂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  <m:t>y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e>
                    </m:nary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  <a:cs typeface="Cambria Math" panose="02040503050406030204" pitchFamily="18" charset="0"/>
                    <a:sym typeface="+mn-ea"/>
                  </a:rPr>
                  <a:t>。</a:t>
                </a:r>
                <a:endParaRPr lang="zh-CN" altLang="en-US" sz="2400" dirty="0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  <a:cs typeface="Cambria Math" panose="02040503050406030204" pitchFamily="18" charset="0"/>
                    <a:sym typeface="+mn-ea"/>
                  </a:rPr>
                  <a:t>以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r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πa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</m:den>
                    </m:f>
                    <m:nary>
                      <m:naryPr>
                        <m:chr m:val="∬"/>
                        <m:limLoc m:val="undOvr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r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M</m:t>
                            </m:r>
                          </m:sup>
                        </m:sSubSup>
                      </m:sub>
                      <m:sup/>
                      <m:e>
                        <m:f>
                          <m:fPr>
                            <m:ctrlPr>
                              <a:rPr sz="2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sz="24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𝜙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Times New Roman" panose="02020603050405020304" charset="0"/>
                                    <a:sym typeface="+mn-ea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’</m:t>
                                </m:r>
                              </m:sup>
                            </m:sSup>
                            <m:r>
                              <a:rPr lang="en-US" sz="24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at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dS</m:t>
                        </m:r>
                      </m:e>
                    </m:nary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πa</m:t>
                        </m:r>
                      </m:den>
                    </m:f>
                    <m:nary>
                      <m:naryPr>
                        <m:chr m:val="∬"/>
                        <m:limLoc m:val="undOvr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r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M</m:t>
                            </m:r>
                          </m:sup>
                        </m:sSubSup>
                      </m:sub>
                      <m:sup/>
                      <m:e>
                        <m:f>
                          <m:fPr>
                            <m:ctrlPr>
                              <a:rPr sz="2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sz="24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ψ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Times New Roman" panose="02020603050405020304" charset="0"/>
                                    <a:sym typeface="+mn-ea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’</m:t>
                                </m:r>
                              </m:sup>
                            </m:sSup>
                            <m:r>
                              <a:rPr lang="en-US" sz="24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at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dS</m:t>
                        </m:r>
                      </m:e>
                    </m:nary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为例：</a:t>
                </a:r>
                <a:endParaRPr lang="zh-CN" altLang="en-US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πa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r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M</m:t>
                              </m:r>
                            </m:sup>
                          </m:sSubSup>
                        </m:sub>
                        <m:sup/>
                        <m:e>
                          <m:f>
                            <m:fPr>
                              <m:ctrlPr>
                                <a:rPr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0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ψ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Times New Roman" panose="02020603050405020304" charset="0"/>
                                      <a:sym typeface="+mn-ea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’</m:t>
                                  </m:r>
                                </m:sup>
                              </m:sSup>
                              <m: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at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dS</m:t>
                          </m:r>
                        </m:e>
                      </m:nary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πa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0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ψ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Times New Roman" panose="02020603050405020304" charset="0"/>
                                      <a:sym typeface="+mn-ea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’</m:t>
                                  </m:r>
                                </m:sup>
                              </m:sSup>
                              <m: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at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dS</m:t>
                          </m:r>
                        </m:e>
                      </m:nary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πa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0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ψ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Times New Roman" panose="02020603050405020304" charset="0"/>
                                      <a:sym typeface="+mn-ea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’</m:t>
                                  </m:r>
                                </m:sup>
                              </m:sSup>
                              <m: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at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dS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故：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πa</m:t>
                        </m:r>
                      </m:den>
                    </m:f>
                    <m:nary>
                      <m:naryPr>
                        <m:chr m:val="∬"/>
                        <m:limLoc m:val="undOvr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r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M</m:t>
                            </m:r>
                          </m:sup>
                        </m:sSubSup>
                      </m:sub>
                      <m:sup/>
                      <m:e>
                        <m:f>
                          <m:fPr>
                            <m:ctrlPr>
                              <a:rPr sz="2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sz="24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ψ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Times New Roman" panose="02020603050405020304" charset="0"/>
                                    <a:sym typeface="+mn-ea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’</m:t>
                                </m:r>
                              </m:sup>
                            </m:sSup>
                            <m:r>
                              <a:rPr lang="en-US" sz="24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at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dS</m:t>
                        </m:r>
                      </m:e>
                    </m:nary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πa</m:t>
                        </m:r>
                      </m:den>
                    </m:f>
                    <m:nary>
                      <m:naryPr>
                        <m:chr m:val="∬"/>
                        <m:limLoc m:val="undOvr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sz="2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sz="24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ψ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Times New Roman" panose="02020603050405020304" charset="0"/>
                                    <a:sym typeface="+mn-ea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’</m:t>
                                </m:r>
                              </m:sup>
                            </m:sSup>
                            <m:r>
                              <a:rPr lang="en-US" sz="24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at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dS</m:t>
                        </m:r>
                      </m:e>
                    </m:nary>
                  </m:oMath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d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𝜉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d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𝜂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dScos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𝛽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at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(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𝜉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x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(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𝜂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y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at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dS</m:t>
                      </m:r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" y="716280"/>
                <a:ext cx="12145010" cy="6182360"/>
              </a:xfrm>
              <a:prstGeom prst="rect">
                <a:avLst/>
              </a:prstGeom>
              <a:blipFill rotWithShape="1">
                <a:blip r:embed="rId4"/>
                <a:stretch>
                  <a:fillRect b="-3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 6"/>
          <p:cNvSpPr/>
          <p:nvPr/>
        </p:nvSpPr>
        <p:spPr>
          <a:xfrm>
            <a:off x="9679305" y="1005840"/>
            <a:ext cx="2484120" cy="1460500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just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2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将球面积分转换为</a:t>
            </a:r>
            <a:r>
              <a:rPr lang="zh-CN" altLang="en-US" sz="22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两个圆域</a:t>
            </a:r>
            <a:r>
              <a:rPr lang="zh-CN" altLang="en-US" sz="22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内的积分</a:t>
            </a:r>
            <a:endParaRPr lang="zh-CN" altLang="en-US" sz="220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10772" y="3438344"/>
            <a:ext cx="2092325" cy="6604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9321800" y="4037965"/>
            <a:ext cx="2841625" cy="975995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just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22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sz="2200" baseline="-250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22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22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sz="2200" baseline="-250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2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为球面</a:t>
            </a:r>
            <a:r>
              <a:rPr lang="en-US" altLang="zh-CN" sz="22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sz="2200" baseline="-250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r</a:t>
            </a:r>
            <a:r>
              <a:rPr lang="en-US" altLang="zh-CN" sz="2200" baseline="300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M</a:t>
            </a:r>
            <a:r>
              <a:rPr lang="zh-CN" altLang="en-US" sz="22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的上、下半球面</a:t>
            </a:r>
            <a:endParaRPr lang="zh-CN" altLang="en-US" sz="220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96200" y="5308600"/>
            <a:ext cx="394335" cy="3778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096895" y="5166995"/>
            <a:ext cx="2092325" cy="6604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5308600" y="5360670"/>
            <a:ext cx="797560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106160" y="5099050"/>
            <a:ext cx="1527175" cy="661035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just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sz="22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二重积分</a:t>
            </a:r>
            <a:endParaRPr lang="zh-CN" sz="220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7" grpId="2" animBg="1"/>
      <p:bldP spid="4" grpId="1" animBg="1"/>
      <p:bldP spid="4" grpId="2" animBg="1"/>
      <p:bldP spid="6" grpId="1" animBg="1"/>
      <p:bldP spid="6" grpId="2" animBg="1"/>
      <p:bldP spid="9" grpId="1" animBg="1"/>
      <p:bldP spid="9" grpId="2" animBg="1"/>
      <p:bldP spid="10" grpId="1" animBg="1"/>
      <p:bldP spid="10" grpId="2" animBg="1"/>
      <p:bldP spid="11" grpId="0" animBg="1"/>
      <p:bldP spid="13" grpId="1" animBg="1"/>
      <p:bldP spid="13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690" y="716280"/>
            <a:ext cx="12145010" cy="61823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400">
              <a:latin typeface="Cambria Math" panose="02040503050406030204" pitchFamily="18" charset="0"/>
              <a:ea typeface="黑体" panose="02010609060101010101" charset="-122"/>
              <a:cs typeface="Cambria Math" panose="020405030504060302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60960" y="720725"/>
                <a:ext cx="12131040" cy="5760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πa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r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M</m:t>
                              </m:r>
                            </m:sup>
                          </m:sSubSup>
                        </m:sub>
                        <m:sup/>
                        <m:e>
                          <m:f>
                            <m:fPr>
                              <m:ctrlPr>
                                <a:rPr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0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ψ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Times New Roman" panose="02020603050405020304" charset="0"/>
                                      <a:sym typeface="+mn-ea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’</m:t>
                                  </m:r>
                                </m:sup>
                              </m:sSup>
                              <m: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at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dS</m:t>
                          </m:r>
                        </m:e>
                      </m:nary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πa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𝑎𝑡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𝑀</m:t>
                              </m:r>
                            </m:sup>
                            <m:e/>
                          </m:nary>
                        </m:sub>
                        <m:sup/>
                        <m:e>
                          <m:f>
                            <m:fPr>
                              <m:ctrlPr>
                                <a:rPr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ξ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η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at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at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𝜉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x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𝜂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y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𝜉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𝜂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同理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</a:t>
                </a:r>
                <a:endParaRPr lang="zh-CN" altLang="en-US" sz="20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πa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r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M</m:t>
                              </m:r>
                            </m:sup>
                          </m:sSubSup>
                        </m:sub>
                        <m:sup/>
                        <m:e>
                          <m:f>
                            <m:fPr>
                              <m:ctrlPr>
                                <a:rPr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0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𝜙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Times New Roman" panose="02020603050405020304" charset="0"/>
                                      <a:sym typeface="+mn-ea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’</m:t>
                                  </m:r>
                                </m:sup>
                              </m:sSup>
                              <m: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at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dS</m:t>
                          </m:r>
                        </m:e>
                      </m:nary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πa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at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M</m:t>
                              </m:r>
                            </m:sup>
                            <m:e/>
                          </m:nary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ϕ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ξ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η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at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𝜉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x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𝜂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y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𝜉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𝜂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因此，</a:t>
                </a:r>
                <a:endParaRPr lang="zh-CN" altLang="en-US" sz="24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y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πa</m:t>
                          </m:r>
                        </m:den>
                      </m:f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𝑡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at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M</m:t>
                              </m:r>
                            </m:sup>
                            <m:e/>
                          </m:nary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ϕ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ξ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η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at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𝜉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x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𝜂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y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𝜉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𝜂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+</m:t>
                          </m:r>
                        </m:e>
                      </m:nary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πa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at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M</m:t>
                              </m:r>
                            </m:sup>
                            <m:e/>
                          </m:nary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ξ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η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at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𝜉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x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𝜂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y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𝜉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𝜂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二维波动的泊松公式的物理意义</a:t>
                </a:r>
                <a:endParaRPr lang="zh-CN" altLang="en-US" sz="24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（3）当</a:t>
                </a:r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at&gt;D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</a:t>
                </a: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charset="-122"/>
                    <a:cs typeface="Arial" panose="020B0604020202020204" pitchFamily="34" charset="0"/>
                    <a:sym typeface="+mn-ea"/>
                  </a:rPr>
                  <a:t>u(</a:t>
                </a:r>
                <a:r>
                  <a:rPr lang="en-US" altLang="zh-CN" sz="2400" dirty="0" err="1">
                    <a:latin typeface="Arial" panose="020B0604020202020204" pitchFamily="34" charset="0"/>
                    <a:ea typeface="黑体" panose="02010609060101010101" charset="-122"/>
                    <a:cs typeface="Arial" panose="020B0604020202020204" pitchFamily="34" charset="0"/>
                    <a:sym typeface="+mn-ea"/>
                  </a:rPr>
                  <a:t>x,y,t</a:t>
                </a: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charset="-122"/>
                    <a:cs typeface="Arial" panose="020B0604020202020204" pitchFamily="34" charset="0"/>
                    <a:sym typeface="+mn-ea"/>
                  </a:rPr>
                  <a:t>)≠0</a:t>
                </a:r>
                <a:endParaRPr lang="zh-CN" altLang="en-US" sz="2400" dirty="0">
                  <a:ea typeface="黑体" panose="02010609060101010101" charset="-122"/>
                  <a:cs typeface="+mn-lt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en-US" altLang="zh-CN" sz="24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" y="720725"/>
                <a:ext cx="12131040" cy="57600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 2"/>
          <p:cNvSpPr/>
          <p:nvPr/>
        </p:nvSpPr>
        <p:spPr>
          <a:xfrm>
            <a:off x="4037965" y="5277485"/>
            <a:ext cx="3441700" cy="975995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just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200">
                <a:solidFill>
                  <a:schemeClr val="tx1"/>
                </a:solidFill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圆域包含</a:t>
            </a:r>
            <a:r>
              <a:rPr lang="en-US" altLang="zh-CN" sz="2200">
                <a:solidFill>
                  <a:schemeClr val="tx1"/>
                </a:solidFill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T</a:t>
            </a:r>
            <a:r>
              <a:rPr lang="en-US" altLang="zh-CN" sz="2200" baseline="-25000">
                <a:solidFill>
                  <a:schemeClr val="tx1"/>
                </a:solidFill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0</a:t>
            </a:r>
            <a:r>
              <a:rPr lang="zh-CN" altLang="en-US" sz="2200">
                <a:solidFill>
                  <a:schemeClr val="tx1"/>
                </a:solidFill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，波的弥散</a:t>
            </a:r>
            <a:endParaRPr lang="zh-CN" altLang="en-US" sz="2200">
              <a:solidFill>
                <a:schemeClr val="tx1"/>
              </a:solidFill>
              <a:latin typeface="Cambria Math" panose="02040503050406030204" pitchFamily="18" charset="0"/>
              <a:ea typeface="黑体" panose="02010609060101010101" charset="-122"/>
              <a:cs typeface="Cambria Math" panose="02040503050406030204" pitchFamily="18" charset="0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3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690" y="716280"/>
            <a:ext cx="12145010" cy="61823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400">
              <a:latin typeface="Cambria Math" panose="02040503050406030204" pitchFamily="18" charset="0"/>
              <a:ea typeface="黑体" panose="02010609060101010101" charset="-122"/>
              <a:cs typeface="Cambria Math" panose="020405030504060302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60960" y="720725"/>
                <a:ext cx="12131040" cy="4362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作业：</a:t>
                </a:r>
                <a:endParaRPr lang="en-US" altLang="zh-CN" sz="24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fontAlgn="auto"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、求解定解问题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+</m:t>
                            </m:r>
                            <m: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6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  <a:sym typeface="+mn-ea"/>
                                  </a:rPr>
                                  <m:t>𝑥</m:t>
                                </m:r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  <a:sym typeface="+mn-ea"/>
                                  </a:rPr>
                                  <m:t>𝑦</m:t>
                                </m:r>
                              </m:den>
                            </m:f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7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0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                                               (−∞&lt;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y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&lt;+∞,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&gt;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0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u</m:t>
                                    </m:r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y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7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𝜕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u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𝜕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 b="0" i="0" smtClean="0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y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y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0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   </m:t>
                            </m:r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                  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                                      (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−∞&lt;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y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&lt;+∞)</m:t>
                            </m:r>
                          </m:e>
                        </m:eqArr>
                      </m:e>
                    </m:d>
                  </m:oMath>
                </a14:m>
                <a:endParaRPr lang="zh-CN" altLang="en-US" sz="24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2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、求解定解问题</a:t>
                </a:r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                                               (−∞&lt;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y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&lt;+∞,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&gt;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0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u</m:t>
                                    </m:r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y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𝜕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u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𝜕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t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0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                                         (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−∞&lt;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y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&lt;+∞)</m:t>
                            </m:r>
                          </m:e>
                        </m:eqArr>
                      </m:e>
                    </m:d>
                  </m:oMath>
                </a14:m>
                <a:endParaRPr lang="zh-CN" altLang="en-US" sz="24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" y="720725"/>
                <a:ext cx="12131040" cy="4362476"/>
              </a:xfrm>
              <a:prstGeom prst="rect">
                <a:avLst/>
              </a:prstGeom>
              <a:blipFill rotWithShape="1">
                <a:blip r:embed="rId4"/>
                <a:stretch>
                  <a:fillRect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450590" y="1122680"/>
            <a:ext cx="4966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/>
              <a:t>内</a:t>
            </a:r>
            <a:r>
              <a:rPr lang="en-US" altLang="zh-CN" sz="3600" b="1"/>
              <a:t>   </a:t>
            </a:r>
            <a:r>
              <a:rPr lang="zh-CN" altLang="en-US" sz="3600" b="1"/>
              <a:t>容</a:t>
            </a:r>
            <a:endParaRPr lang="zh-CN" altLang="en-US" sz="3600" b="1"/>
          </a:p>
        </p:txBody>
      </p:sp>
      <p:sp>
        <p:nvSpPr>
          <p:cNvPr id="3" name="文本框 2"/>
          <p:cNvSpPr txBox="1"/>
          <p:nvPr/>
        </p:nvSpPr>
        <p:spPr>
          <a:xfrm>
            <a:off x="1549400" y="1890395"/>
            <a:ext cx="96850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3200"/>
              <a:t>3.1   一维波动方程的D'Alembert公式 </a:t>
            </a:r>
            <a:r>
              <a:rPr lang="zh-CN" altLang="en-US" sz="3200"/>
              <a:t>（</a:t>
            </a:r>
            <a:r>
              <a:rPr lang="en-US" altLang="zh-CN" sz="3200"/>
              <a:t>2</a:t>
            </a:r>
            <a:r>
              <a:rPr lang="zh-CN" altLang="en-US" sz="3200"/>
              <a:t>学时）</a:t>
            </a:r>
            <a:endParaRPr lang="en-US" altLang="zh-CN" sz="3200"/>
          </a:p>
          <a:p>
            <a:pPr fontAlgn="auto">
              <a:lnSpc>
                <a:spcPct val="150000"/>
              </a:lnSpc>
            </a:pPr>
            <a:r>
              <a:rPr lang="en-US" altLang="zh-CN" sz="3200"/>
              <a:t>3.2   三维波动方程的Poisson公式 </a:t>
            </a:r>
            <a:r>
              <a:rPr lang="zh-CN" altLang="en-US" sz="3200">
                <a:sym typeface="+mn-ea"/>
              </a:rPr>
              <a:t>（</a:t>
            </a:r>
            <a:r>
              <a:rPr lang="en-US" altLang="zh-CN" sz="3200">
                <a:sym typeface="+mn-ea"/>
              </a:rPr>
              <a:t>2</a:t>
            </a:r>
            <a:r>
              <a:rPr lang="zh-CN" altLang="en-US" sz="3200">
                <a:sym typeface="+mn-ea"/>
              </a:rPr>
              <a:t>学时）</a:t>
            </a:r>
            <a:endParaRPr lang="en-US" altLang="zh-CN" sz="3200"/>
          </a:p>
          <a:p>
            <a:pPr fontAlgn="auto">
              <a:lnSpc>
                <a:spcPct val="150000"/>
              </a:lnSpc>
            </a:pPr>
            <a:r>
              <a:rPr lang="en-US" altLang="zh-CN" sz="3200" b="1"/>
              <a:t>3.3   积分变换法举例 </a:t>
            </a:r>
            <a:r>
              <a:rPr lang="zh-CN" altLang="en-US" sz="3200" b="1">
                <a:sym typeface="+mn-ea"/>
              </a:rPr>
              <a:t>（</a:t>
            </a:r>
            <a:r>
              <a:rPr lang="en-US" altLang="zh-CN" sz="3200" b="1">
                <a:sym typeface="+mn-ea"/>
              </a:rPr>
              <a:t>2</a:t>
            </a:r>
            <a:r>
              <a:rPr lang="zh-CN" altLang="en-US" sz="3200" b="1">
                <a:sym typeface="+mn-ea"/>
              </a:rPr>
              <a:t>学时）</a:t>
            </a:r>
            <a:endParaRPr lang="en-US" altLang="zh-CN" sz="3200" b="1"/>
          </a:p>
          <a:p>
            <a:pPr fontAlgn="auto">
              <a:lnSpc>
                <a:spcPct val="150000"/>
              </a:lnSpc>
            </a:pPr>
            <a:endParaRPr lang="en-US" altLang="zh-CN" sz="3200" b="1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0" y="720725"/>
                <a:ext cx="12139295" cy="54914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 b="1">
                    <a:sym typeface="+mn-ea"/>
                  </a:rPr>
                  <a:t>3.3   积分变换法举例</a:t>
                </a:r>
                <a:endParaRPr lang="en-US" altLang="zh-CN" sz="2800" b="1">
                  <a:sym typeface="+mn-ea"/>
                </a:endParaRPr>
              </a:p>
              <a:p>
                <a:pPr marL="457200" indent="-4572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2400">
                    <a:sym typeface="+mn-ea"/>
                  </a:rPr>
                  <a:t>特别应用于</a:t>
                </a:r>
                <a:r>
                  <a:rPr lang="zh-CN" altLang="en-US" sz="2400">
                    <a:solidFill>
                      <a:srgbClr val="FF0000"/>
                    </a:solidFill>
                    <a:sym typeface="+mn-ea"/>
                  </a:rPr>
                  <a:t>非齐次方程</a:t>
                </a:r>
                <a:r>
                  <a:rPr lang="zh-CN" altLang="en-US" sz="2400">
                    <a:sym typeface="+mn-ea"/>
                  </a:rPr>
                  <a:t>及</a:t>
                </a:r>
                <a:r>
                  <a:rPr lang="zh-CN" altLang="en-US" sz="2400">
                    <a:solidFill>
                      <a:srgbClr val="FF0000"/>
                    </a:solidFill>
                    <a:sym typeface="+mn-ea"/>
                  </a:rPr>
                  <a:t>非齐次边界条件</a:t>
                </a:r>
                <a:endParaRPr lang="en-US" altLang="zh-CN" sz="2400">
                  <a:sym typeface="+mn-ea"/>
                </a:endParaRPr>
              </a:p>
              <a:p>
                <a:pPr fontAlgn="auto">
                  <a:lnSpc>
                    <a:spcPct val="150000"/>
                  </a:lnSpc>
                </a:pPr>
                <a:r>
                  <a:rPr lang="en-US" altLang="zh-CN" sz="2400" b="1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</a:t>
                </a:r>
                <a:r>
                  <a:rPr lang="zh-CN" altLang="en-US" sz="2400" b="1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、傅里叶变换法</a:t>
                </a:r>
                <a:endParaRPr lang="zh-CN" altLang="en-US" sz="2400" b="1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用于求解</a:t>
                </a:r>
                <a:r>
                  <a:rPr lang="zh-CN" altLang="en-US" sz="240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无界空间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定解问题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举例：二元函数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u(x,t)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关于</a:t>
                </a:r>
                <a:r>
                  <a:rPr lang="zh-CN" altLang="en-US" sz="240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变量</a:t>
                </a:r>
                <a:r>
                  <a:rPr lang="en-US" altLang="zh-CN" sz="240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x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的傅里叶变换：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𝜔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nary>
                        <m:naryPr>
                          <m:limLoc m:val="subSup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i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𝜔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altLang="zh-CN" sz="20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对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</m:den>
                    </m:f>
                  </m:oMath>
                </a14:m>
                <a:r>
                  <a:rPr lang="zh-CN" altLang="en-US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关于</a:t>
                </a:r>
                <a:r>
                  <a:rPr lang="en-US" altLang="zh-CN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x</a:t>
                </a:r>
                <a:r>
                  <a:rPr lang="zh-CN" altLang="en-US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作傅里叶变换：</a:t>
                </a:r>
                <a:endParaRPr lang="zh-CN" altLang="en-US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</m:den>
                          </m:f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i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𝜔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dx</m:t>
                          </m:r>
                        </m:e>
                      </m:nary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dt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i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𝜔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dx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dU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𝜔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dt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sz="20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</m:e>
                                <m: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𝜔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0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20725"/>
                <a:ext cx="12139295" cy="54914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720725"/>
            <a:ext cx="121392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endParaRPr lang="zh-CN" altLang="en-US" sz="2000">
              <a:latin typeface="Cambria Math" panose="02040503050406030204" pitchFamily="18" charset="0"/>
              <a:ea typeface="黑体" panose="02010609060101010101" charset="-122"/>
              <a:cs typeface="Cambria Math" panose="020405030504060302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3813" y="779872"/>
                <a:ext cx="12190730" cy="6140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fontAlgn="auto">
                  <a:lnSpc>
                    <a:spcPct val="150000"/>
                  </a:lnSpc>
                  <a:buFont typeface="Wingdings" panose="05000000000000000000" charset="0"/>
                  <a:buChar char="n"/>
                </a:pP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无限长细杆的热传导问题</a:t>
                </a:r>
                <a:endParaRPr lang="zh-CN" altLang="en-US" sz="24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</m:den>
                              </m:f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                                                                          (−∞&lt;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&lt;+∞,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&gt;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u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=∅(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                                                                                     (−∞&lt;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&lt;+∞)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对上述热传导问题的泛定方程关于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x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作傅里叶变化：</a:t>
                </a:r>
                <a:endParaRPr lang="zh-CN" altLang="en-US" sz="24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dU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(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𝜔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dt</m:t>
                                  </m:r>
                                </m:den>
                              </m:f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U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𝜔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                                                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U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Φ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ω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其中，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Φ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ω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−∞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∞</m:t>
                        </m:r>
                      </m:sup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∅(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dx</m:t>
                        </m:r>
                      </m:e>
                    </m:nary>
                  </m:oMath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故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𝜔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Φ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ω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e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利用傅里叶逆变换：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𝜋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−∞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Φ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ω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dω</m:t>
                        </m:r>
                      </m:e>
                    </m:nary>
                  </m:oMath>
                </a14:m>
                <a:endParaRPr lang="zh-CN" altLang="en-US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3" y="779872"/>
                <a:ext cx="12190730" cy="6140848"/>
              </a:xfrm>
              <a:prstGeom prst="rect">
                <a:avLst/>
              </a:prstGeom>
              <a:blipFill rotWithShape="1">
                <a:blip r:embed="rId4"/>
                <a:stretch>
                  <a:fillRect l="-3" t="-1" r="3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884324" y="1688941"/>
            <a:ext cx="158115" cy="2679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005249" y="1490633"/>
            <a:ext cx="1525905" cy="480060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just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tx1"/>
                </a:solidFill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热扩散系数</a:t>
            </a:r>
            <a:endParaRPr lang="zh-CN" altLang="en-US" sz="2000">
              <a:solidFill>
                <a:schemeClr val="tx1"/>
              </a:solidFill>
              <a:latin typeface="Cambria Math" panose="02040503050406030204" pitchFamily="18" charset="0"/>
              <a:ea typeface="黑体" panose="02010609060101010101" charset="-122"/>
              <a:cs typeface="Cambria Math" panose="02040503050406030204" pitchFamily="18" charset="0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96775" y="2220118"/>
            <a:ext cx="476885" cy="3130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758280" y="2084705"/>
            <a:ext cx="1861185" cy="480060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just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tx1"/>
                </a:solidFill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初始温度分布</a:t>
            </a:r>
            <a:endParaRPr lang="zh-CN" altLang="en-US" sz="2000">
              <a:solidFill>
                <a:schemeClr val="tx1"/>
              </a:solidFill>
              <a:latin typeface="Cambria Math" panose="02040503050406030204" pitchFamily="18" charset="0"/>
              <a:ea typeface="黑体" panose="02010609060101010101" charset="-122"/>
              <a:cs typeface="Cambria Math" panose="02040503050406030204" pitchFamily="18" charset="0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01977" y="3762533"/>
            <a:ext cx="1798320" cy="4089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3940053" y="3641780"/>
            <a:ext cx="2605405" cy="480060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just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tx1"/>
                </a:solidFill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傅里叶变换微分定理</a:t>
            </a:r>
            <a:r>
              <a:rPr lang="en-US" altLang="zh-CN" sz="2000">
                <a:solidFill>
                  <a:schemeClr val="tx1"/>
                </a:solidFill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I</a:t>
            </a:r>
            <a:endParaRPr lang="en-US" altLang="zh-CN" sz="2000">
              <a:solidFill>
                <a:schemeClr val="tx1"/>
              </a:solidFill>
              <a:latin typeface="Cambria Math" panose="02040503050406030204" pitchFamily="18" charset="0"/>
              <a:ea typeface="黑体" panose="02010609060101010101" charset="-122"/>
              <a:cs typeface="Cambria Math" panose="02040503050406030204" pitchFamily="18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3624" y="3486943"/>
            <a:ext cx="3495040" cy="1488757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536368" y="4327915"/>
            <a:ext cx="2225040" cy="657225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just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sz="2000">
                <a:solidFill>
                  <a:schemeClr val="tx1"/>
                </a:solidFill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常微分方程问题</a:t>
            </a:r>
            <a:endParaRPr lang="zh-CN" sz="2000">
              <a:solidFill>
                <a:schemeClr val="tx1"/>
              </a:solidFill>
              <a:latin typeface="Cambria Math" panose="02040503050406030204" pitchFamily="18" charset="0"/>
              <a:ea typeface="黑体" panose="02010609060101010101" charset="-122"/>
              <a:cs typeface="Cambria Math" panose="020405030504060302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81155" y="6288215"/>
            <a:ext cx="4679315" cy="5568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080375" y="5514340"/>
            <a:ext cx="3971290" cy="657225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just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sz="2000">
                <a:solidFill>
                  <a:schemeClr val="tx1"/>
                </a:solidFill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无限长热传导定解问题的形式解</a:t>
            </a:r>
            <a:endParaRPr lang="zh-CN" sz="2000">
              <a:solidFill>
                <a:schemeClr val="tx1"/>
              </a:solidFill>
              <a:latin typeface="Cambria Math" panose="02040503050406030204" pitchFamily="18" charset="0"/>
              <a:ea typeface="黑体" panose="02010609060101010101" charset="-122"/>
              <a:cs typeface="Cambria Math" panose="02040503050406030204" pitchFamily="18" charset="0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6" grpId="0" bldLvl="0" animBg="1"/>
      <p:bldP spid="6" grpId="1" animBg="1"/>
      <p:bldP spid="7" grpId="0" bldLvl="0" animBg="1"/>
      <p:bldP spid="7" grpId="1" animBg="1"/>
      <p:bldP spid="10" grpId="0" bldLvl="0" animBg="1"/>
      <p:bldP spid="10" grpId="1" animBg="1"/>
      <p:bldP spid="11" grpId="0" bldLvl="0" animBg="1"/>
      <p:bldP spid="11" grpId="1" animBg="1"/>
      <p:bldP spid="12" grpId="0" bldLvl="0" animBg="1"/>
      <p:bldP spid="12" grpId="1" animBg="1"/>
      <p:bldP spid="13" grpId="0" bldLvl="0" animBg="1"/>
      <p:bldP spid="13" grpId="1" animBg="1"/>
      <p:bldP spid="14" grpId="0" bldLvl="0" animBg="1"/>
      <p:bldP spid="14" grpId="1" animBg="1"/>
      <p:bldP spid="3" grpId="0" bldLvl="0" animBg="1"/>
      <p:bldP spid="3" grpId="1" animBg="1"/>
      <p:bldP spid="15" grpId="0" bldLvl="0" animBg="1"/>
      <p:bldP spid="1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720725"/>
            <a:ext cx="121392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endParaRPr lang="zh-CN" altLang="en-US" sz="2000">
              <a:latin typeface="Cambria Math" panose="02040503050406030204" pitchFamily="18" charset="0"/>
              <a:ea typeface="黑体" panose="02010609060101010101" charset="-122"/>
              <a:cs typeface="Cambria Math" panose="020405030504060302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-25400" y="716280"/>
                <a:ext cx="12190730" cy="5336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Φ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ω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i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𝜔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dω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    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𝜋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−∞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∞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naryPr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−∞</m:t>
                            </m:r>
                          </m:sub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∅(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ξ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𝜔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ξ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dξ</m:t>
                            </m:r>
                          </m:e>
                        </m:nary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dω</m:t>
                        </m:r>
                      </m:e>
                    </m:nary>
                  </m:oMath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    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𝜋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−∞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∞</m:t>
                        </m:r>
                      </m:sup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∅(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ξ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)[</m:t>
                        </m:r>
                        <m:nary>
                          <m:naryPr>
                            <m:limLoc m:val="subSup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naryPr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−∞</m:t>
                            </m:r>
                          </m:sub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𝜔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ξ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dω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]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dξ</m:t>
                        </m:r>
                      </m:e>
                    </m:nary>
                  </m:oMath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    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𝜋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−∞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∞</m:t>
                        </m:r>
                      </m:sup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∅(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ξ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)[</m:t>
                        </m:r>
                        <m:nary>
                          <m:naryPr>
                            <m:limLoc m:val="subSup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naryPr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−∞</m:t>
                            </m:r>
                          </m:sub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𝜔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X</m:t>
                                </m:r>
                              </m:sup>
                            </m:sSup>
                          </m:e>
                        </m:nary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dω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]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dξ</m:t>
                        </m:r>
                      </m:e>
                    </m:nary>
                  </m:oMath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−∞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sup>
                        </m:sSup>
                      </m:e>
                    </m:nary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e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dω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fPr>
                          <m:num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𝜋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</m:den>
                        </m:f>
                      </m:e>
                    </m:rad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exp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endParaRPr lang="zh-CN" altLang="en-US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故：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𝑎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𝜋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𝑡</m:t>
                            </m:r>
                          </m:e>
                        </m:rad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−∞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∞</m:t>
                        </m:r>
                      </m:sup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∅(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ξ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exp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(−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ξ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4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</m:den>
                        </m:f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dξ</m:t>
                        </m:r>
                      </m:e>
                    </m:nary>
                  </m:oMath>
                </a14:m>
                <a:endParaRPr lang="zh-CN" altLang="en-US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400" y="716280"/>
                <a:ext cx="12190730" cy="53365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2550396" y="967060"/>
            <a:ext cx="757555" cy="4089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439670" y="1791562"/>
            <a:ext cx="2154555" cy="4978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254500" y="2570162"/>
            <a:ext cx="581660" cy="288290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6692265" y="2385695"/>
            <a:ext cx="1574800" cy="657225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tx1"/>
                </a:solidFill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令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ξ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-x=X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ambria Math" panose="02040503050406030204" pitchFamily="18" charset="0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54500" y="3373755"/>
            <a:ext cx="180340" cy="288290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024505" y="3288030"/>
            <a:ext cx="2919095" cy="583565"/>
          </a:xfrm>
          <a:prstGeom prst="rect">
            <a:avLst/>
          </a:prstGeom>
          <a:noFill/>
          <a:ln w="28575"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6692265" y="3288030"/>
            <a:ext cx="4450080" cy="657225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高斯函数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exp(-ω</a:t>
            </a:r>
            <a:r>
              <a:rPr lang="en-US" altLang="zh-CN" sz="2000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2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a</a:t>
            </a:r>
            <a:r>
              <a:rPr lang="en-US" altLang="zh-CN" sz="2000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2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t)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的傅里叶变换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ambria Math" panose="020405030504060302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453130" y="4100240"/>
                <a:ext cx="2154555" cy="92959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</m:oMath>
                  </m:oMathPara>
                </a14:m>
                <a:endParaRPr lang="en-US" altLang="zh-CN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130" y="4100240"/>
                <a:ext cx="2154555" cy="929595"/>
              </a:xfrm>
              <a:prstGeom prst="rect">
                <a:avLst/>
              </a:prstGeom>
              <a:blipFill rotWithShape="1">
                <a:blip r:embed="rId5"/>
                <a:stretch>
                  <a:fillRect l="-678" t="-1576" r="-648" b="-1503"/>
                </a:stretch>
              </a:blipFill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圆角矩形 5"/>
          <p:cNvSpPr/>
          <p:nvPr/>
        </p:nvSpPr>
        <p:spPr>
          <a:xfrm>
            <a:off x="6298565" y="4323080"/>
            <a:ext cx="2647950" cy="657225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具体推导见下页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ppt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ambria Math" panose="02040503050406030204" pitchFamily="18" charset="0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6" grpId="1" animBg="1"/>
      <p:bldP spid="18" grpId="0" bldLvl="0" animBg="1"/>
      <p:bldP spid="18" grpId="1" animBg="1"/>
      <p:bldP spid="19" grpId="0" bldLvl="0" animBg="1"/>
      <p:bldP spid="19" grpId="1" animBg="1"/>
      <p:bldP spid="20" grpId="0" bldLvl="0" animBg="1"/>
      <p:bldP spid="20" grpId="1" animBg="1"/>
      <p:bldP spid="21" grpId="0" bldLvl="0" animBg="1"/>
      <p:bldP spid="21" grpId="1" animBg="1"/>
      <p:bldP spid="22" grpId="0" bldLvl="0" animBg="1"/>
      <p:bldP spid="22" grpId="1" animBg="1"/>
      <p:bldP spid="23" grpId="0" bldLvl="0" animBg="1"/>
      <p:bldP spid="23" grpId="1" animBg="1"/>
      <p:bldP spid="3" grpId="0" bldLvl="0" animBg="1"/>
      <p:bldP spid="3" grpId="1" animBg="1"/>
      <p:bldP spid="6" grpId="0" bldLvl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4130" y="720725"/>
                <a:ext cx="12139295" cy="5476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 b="1" dirty="0"/>
                  <a:t>3.1  </a:t>
                </a:r>
                <a:r>
                  <a:rPr lang="en-US" altLang="zh-CN" sz="2800" b="1" dirty="0" err="1"/>
                  <a:t>一维波动方程的D'Alembert公式</a:t>
                </a:r>
                <a:endParaRPr lang="en-US" altLang="zh-CN" sz="2800" b="1" dirty="0"/>
              </a:p>
              <a:p>
                <a:pPr marL="457200" indent="-4572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2400" dirty="0"/>
                  <a:t>行波法主要解决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无界域波动方程</a:t>
                </a:r>
                <a:r>
                  <a:rPr lang="zh-CN" altLang="en-US" sz="2400" dirty="0"/>
                  <a:t>的定解问题</a:t>
                </a:r>
                <a:endParaRPr lang="zh-CN" altLang="en-US" sz="2400" dirty="0"/>
              </a:p>
              <a:p>
                <a:pPr marL="457200" indent="-4572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2400" dirty="0">
                    <a:sym typeface="+mn-ea"/>
                  </a:rPr>
                  <a:t>行波法</a:t>
                </a:r>
                <a:r>
                  <a:rPr lang="zh-CN" altLang="en-US" sz="2400" dirty="0"/>
                  <a:t>解题步骤</a:t>
                </a:r>
                <a:r>
                  <a:rPr lang="en-US" altLang="zh-CN" sz="2400" dirty="0"/>
                  <a:t>--</a:t>
                </a:r>
                <a:r>
                  <a:rPr lang="zh-CN" altLang="en-US" sz="2400" dirty="0"/>
                  <a:t>先求偏微分方程的通解</a:t>
                </a:r>
                <a:r>
                  <a:rPr lang="en-US" altLang="zh-CN" sz="2400" dirty="0"/>
                  <a:t>(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变量代换</a:t>
                </a:r>
                <a:r>
                  <a:rPr lang="en-US" altLang="zh-CN" sz="2400" dirty="0"/>
                  <a:t>) </a:t>
                </a:r>
                <a:r>
                  <a:rPr lang="zh-CN" altLang="en-US" sz="2400" dirty="0"/>
                  <a:t>，再利用定界条件</a:t>
                </a:r>
                <a:r>
                  <a:rPr lang="en-US" altLang="zh-CN" sz="2400" dirty="0"/>
                  <a:t>(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初始条件</a:t>
                </a:r>
                <a:r>
                  <a:rPr lang="en-US" altLang="zh-CN" sz="2400" dirty="0"/>
                  <a:t>)</a:t>
                </a:r>
                <a:r>
                  <a:rPr lang="zh-CN" altLang="en-US" sz="2400" dirty="0"/>
                  <a:t>确定函数的具体形式。</a:t>
                </a:r>
                <a:endParaRPr lang="zh-CN" altLang="en-US" sz="2400" dirty="0"/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/>
                  <a:t>1</a:t>
                </a:r>
                <a:r>
                  <a:rPr lang="zh-CN" altLang="en-US" sz="2400" dirty="0"/>
                  <a:t>、一维波动方程的通解</a:t>
                </a:r>
                <a:endParaRPr lang="zh-CN" altLang="en-US" sz="2400" dirty="0"/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e>
                        <m:sup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uFillTx/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/>
                  <a:t>     </a:t>
                </a:r>
                <a:r>
                  <a:rPr lang="zh-CN" altLang="en-US" sz="2400" dirty="0"/>
                  <a:t>令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ξ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=</a:t>
                </a:r>
                <a:r>
                  <a:rPr lang="en-US" altLang="zh-CN" sz="2400" dirty="0" err="1">
                    <a:latin typeface="微软雅黑" panose="020B0503020204020204" charset="-122"/>
                    <a:ea typeface="微软雅黑" panose="020B0503020204020204" charset="-122"/>
                  </a:rPr>
                  <a:t>x+at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      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η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=x-at: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     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利用复合函数求导：</a:t>
                </a:r>
                <a:endParaRPr lang="zh-CN" altLang="en-US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indent="0" algn="ctr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𝜕𝜉</m:t>
                        </m:r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𝜕𝜉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𝜕𝜂</m:t>
                        </m:r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𝜕𝜂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𝜕𝜉</m:t>
                        </m:r>
                      </m:den>
                    </m:f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𝜕𝜂</m:t>
                        </m:r>
                      </m:den>
                    </m:f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" y="720725"/>
                <a:ext cx="12139295" cy="54762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720725"/>
            <a:ext cx="121392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endParaRPr lang="zh-CN" altLang="en-US" sz="2000">
              <a:latin typeface="Cambria Math" panose="02040503050406030204" pitchFamily="18" charset="0"/>
              <a:ea typeface="黑体" panose="02010609060101010101" charset="-122"/>
              <a:cs typeface="Cambria Math" panose="020405030504060302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25" y="699135"/>
            <a:ext cx="4605655" cy="60966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980" y="716280"/>
            <a:ext cx="4559300" cy="60794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720725"/>
            <a:ext cx="121392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endParaRPr lang="zh-CN" altLang="en-US" sz="2000">
              <a:latin typeface="Cambria Math" panose="02040503050406030204" pitchFamily="18" charset="0"/>
              <a:ea typeface="黑体" panose="02010609060101010101" charset="-122"/>
              <a:cs typeface="Cambria Math" panose="020405030504060302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0" y="716280"/>
                <a:ext cx="12191365" cy="5741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 b="1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讨论：</a:t>
                </a:r>
                <a:endParaRPr lang="zh-CN" altLang="en-US" sz="2400" b="1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𝜋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∅(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ξ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exp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x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ξ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4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</m:den>
                          </m:f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dξ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=</m:t>
                          </m:r>
                          <m:nary>
                            <m:naryPr>
                              <m:limLoc m:val="subSup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naryPr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∅(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ξ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𝑎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𝜋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𝑡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exp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(−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x</m:t>
                                      </m:r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ξ</m:t>
                                      </m:r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4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</m:den>
                              </m:f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dξ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200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卷积定义</a:t>
                </a:r>
                <a:endParaRPr lang="zh-CN" altLang="en-US" sz="200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algn="ctr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f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)∗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f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nary>
                      <m:naryPr>
                        <m:limLoc m:val="subSup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−∞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+∞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f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𝜉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f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𝜉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𝜉</m:t>
                        </m:r>
                      </m:e>
                    </m:nary>
                  </m:oMath>
                </a14:m>
                <a:endParaRPr lang="en-US" altLang="zh-CN" sz="20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algn="l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故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)=∅(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)∗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K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其中，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K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a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𝜋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t</m:t>
                                    </m:r>
                                  </m:e>
                                </m:rad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exp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4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</m:den>
                            </m:f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    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&gt;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0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0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                                 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≤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0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marL="342900" indent="-34290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Char char="Ø"/>
                </a:pPr>
                <a:r>
                  <a:rPr lang="zh-CN" altLang="en-US" sz="200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普通的高斯分布</a:t>
                </a:r>
                <a:endParaRPr lang="zh-CN" altLang="en-US" sz="200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G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π</m:t>
                              </m:r>
                            </m:e>
                          </m:rad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σ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exp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20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故高斯核是一个标准差为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σ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a</m:t>
                    </m:r>
                    <m:rad>
                      <m:radPr>
                        <m:deg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radPr>
                      <m:deg/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</m:e>
                    </m:rad>
                  </m:oMath>
                </a14:m>
                <a:r>
                  <a:rPr lang="zh-CN" altLang="en-US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的高斯分布函数。</a:t>
                </a:r>
                <a:endParaRPr lang="zh-CN" altLang="en-US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algn="l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endParaRPr lang="zh-CN" altLang="en-US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16280"/>
                <a:ext cx="12191365" cy="57410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6828155" y="1099185"/>
                <a:ext cx="4585335" cy="90424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</m:oMath>
                  </m:oMathPara>
                </a14:m>
                <a:endParaRPr lang="en-US" altLang="zh-CN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55" y="1099185"/>
                <a:ext cx="4585335" cy="904240"/>
              </a:xfrm>
              <a:prstGeom prst="rect">
                <a:avLst/>
              </a:prstGeom>
              <a:blipFill rotWithShape="1">
                <a:blip r:embed="rId5"/>
                <a:stretch>
                  <a:fillRect l="-319" t="-1615" r="-305" b="-1545"/>
                </a:stretch>
              </a:blipFill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圆角矩形 5"/>
          <p:cNvSpPr/>
          <p:nvPr/>
        </p:nvSpPr>
        <p:spPr>
          <a:xfrm>
            <a:off x="9897110" y="351790"/>
            <a:ext cx="1641475" cy="657225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卷积定义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ambria Math" panose="02040503050406030204" pitchFamily="18" charset="0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983605" y="3320415"/>
            <a:ext cx="1280795" cy="657225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高斯核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ambria Math" panose="02040503050406030204" pitchFamily="18" charset="0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6" grpId="0" bldLvl="0" animBg="1"/>
      <p:bldP spid="6" grpId="1" animBg="1"/>
      <p:bldP spid="10" grpId="0" bldLvl="0" animBg="1"/>
      <p:bldP spid="1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85090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720725"/>
            <a:ext cx="121392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endParaRPr lang="zh-CN" altLang="en-US" sz="2000">
              <a:latin typeface="Cambria Math" panose="02040503050406030204" pitchFamily="18" charset="0"/>
              <a:ea typeface="黑体" panose="02010609060101010101" charset="-122"/>
              <a:cs typeface="Cambria Math" panose="020405030504060302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4130" y="716280"/>
                <a:ext cx="12190730" cy="5466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fontAlgn="auto">
                  <a:lnSpc>
                    <a:spcPct val="150000"/>
                  </a:lnSpc>
                  <a:buFont typeface="Wingdings" panose="05000000000000000000" charset="0"/>
                  <a:buChar char="n"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无限长波动方程的初值问题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t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                    (−∞&lt;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&lt;+∞,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&gt;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u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=∅(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𝜕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u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000"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𝜕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t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𝛹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   (−∞&lt;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&lt;+∞)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对泛定方程两边关于</a:t>
                </a:r>
                <a:r>
                  <a:rPr lang="en-US" altLang="zh-CN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x</a:t>
                </a:r>
                <a:r>
                  <a:rPr lang="zh-CN" altLang="en-US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作傅里叶变换：</a:t>
                </a:r>
                <a:endParaRPr lang="zh-CN" altLang="en-US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𝜔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e>
                        <m:sup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𝜔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  </m:t>
                      </m:r>
                    </m:oMath>
                  </m:oMathPara>
                </a14:m>
                <a:endParaRPr lang="en-US" altLang="zh-CN" sz="2400">
                  <a:solidFill>
                    <a:schemeClr val="tx1"/>
                  </a:solidFill>
                  <a:uFillTx/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对于初始条件关于</a:t>
                </a:r>
                <a:r>
                  <a:rPr lang="en-US" altLang="zh-CN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x</a:t>
                </a:r>
                <a:r>
                  <a:rPr lang="zh-CN" altLang="en-US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作傅里叶变换：</a:t>
                </a:r>
                <a:endParaRPr lang="zh-CN" altLang="en-US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,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0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i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𝜔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dx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=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𝜔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0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Φ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ω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nary>
                        <m:naryPr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∅(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i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𝜔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u</m:t>
                                      </m:r>
                                    </m:num>
                                    <m:den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t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i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𝜔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dx</m:t>
                          </m:r>
                        </m:e>
                      </m:nary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dU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dt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=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0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Ψ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ω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nary>
                        <m:naryPr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𝛹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i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𝜔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zh-CN" altLang="en-US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" y="716280"/>
                <a:ext cx="12190730" cy="54667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85090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720725"/>
            <a:ext cx="121392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endParaRPr lang="zh-CN" altLang="en-US" sz="2000">
              <a:latin typeface="Cambria Math" panose="02040503050406030204" pitchFamily="18" charset="0"/>
              <a:ea typeface="黑体" panose="02010609060101010101" charset="-122"/>
              <a:cs typeface="Cambria Math" panose="020405030504060302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4130" y="720725"/>
                <a:ext cx="12190730" cy="5807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d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𝜔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e>
                      <m:sup>
                        <m: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𝜔</m:t>
                        </m:r>
                      </m:e>
                      <m:sup>
                        <m: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𝜔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的通解：</a:t>
                </a:r>
                <a:endParaRPr lang="zh-CN" altLang="en-US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𝜔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Acos</m:t>
                      </m:r>
                      <m:r>
                        <a:rPr lang="en-US" altLang="zh-CN" sz="24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aωt</m:t>
                      </m:r>
                      <m:r>
                        <a:rPr lang="en-US" altLang="zh-CN" sz="24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Bsin</m:t>
                      </m:r>
                      <m:r>
                        <a:rPr lang="en-US" altLang="zh-CN" sz="24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aωt</m:t>
                      </m:r>
                      <m:r>
                        <a:rPr lang="en-US" altLang="zh-CN" sz="24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2400">
                  <a:solidFill>
                    <a:schemeClr val="tx1"/>
                  </a:solidFill>
                  <a:uFillTx/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由初值条件：</a:t>
                </a:r>
                <a:r>
                  <a:rPr lang="en-US" altLang="zh-CN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A=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Φ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ω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B=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Ψ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ω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𝜔</m:t>
                        </m:r>
                      </m:den>
                    </m:f>
                  </m:oMath>
                </a14:m>
                <a:endParaRPr lang="en-US" altLang="zh-CN" sz="2400" i="1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𝜔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Φ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ω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cos</m:t>
                      </m:r>
                      <m:r>
                        <a:rPr lang="en-US" altLang="zh-CN" sz="24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aωt</m:t>
                      </m:r>
                      <m:r>
                        <a:rPr lang="en-US" altLang="zh-CN" sz="24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Ψ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ω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𝜔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sin</m:t>
                      </m:r>
                      <m:r>
                        <a:rPr lang="en-US" altLang="zh-CN" sz="24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aωt</m:t>
                      </m:r>
                      <m:r>
                        <a:rPr lang="en-US" altLang="zh-CN" sz="24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2400">
                  <a:solidFill>
                    <a:schemeClr val="tx1"/>
                  </a:solidFill>
                  <a:uFillTx/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利用傅里叶逆变换：</a:t>
                </a:r>
                <a:endParaRPr lang="zh-CN" altLang="en-US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𝜔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i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𝜔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dω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limLoc m:val="subSup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naryPr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Φ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ω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cos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aωt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)+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Ψ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ω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𝑎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𝜔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sin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aωt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)]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i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𝜔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dω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𝜋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−∞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Φ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ω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cos</m:t>
                        </m:r>
                        <m: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aωt</m:t>
                        </m:r>
                        <m: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dω</m:t>
                        </m:r>
                        <m: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𝜋</m:t>
                            </m:r>
                          </m:den>
                        </m:f>
                        <m:nary>
                          <m:naryPr>
                            <m:limLoc m:val="subSup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−∞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+∞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Ψ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ω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𝑎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𝜔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sin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aωt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𝜔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x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dω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" y="720725"/>
                <a:ext cx="12190730" cy="58077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684655" y="5360035"/>
                <a:ext cx="3725545" cy="5537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</m:oMath>
                  </m:oMathPara>
                </a14:m>
                <a:endParaRPr lang="en-US" altLang="zh-CN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655" y="5360035"/>
                <a:ext cx="3725545" cy="553720"/>
              </a:xfrm>
              <a:prstGeom prst="rect">
                <a:avLst/>
              </a:prstGeom>
              <a:blipFill rotWithShape="1">
                <a:blip r:embed="rId5"/>
                <a:stretch>
                  <a:fillRect l="-392" t="-2638" r="-375" b="-2523"/>
                </a:stretch>
              </a:blipFill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5799183" y="5349784"/>
                <a:ext cx="3542665" cy="5537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</m:oMath>
                  </m:oMathPara>
                </a14:m>
                <a:endParaRPr lang="en-US" altLang="zh-CN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183" y="5349784"/>
                <a:ext cx="3542665" cy="553720"/>
              </a:xfrm>
              <a:prstGeom prst="rect">
                <a:avLst/>
              </a:prstGeom>
              <a:blipFill rotWithShape="1">
                <a:blip r:embed="rId6"/>
                <a:stretch>
                  <a:fillRect l="-405" t="-2621" r="-402" b="-2539"/>
                </a:stretch>
              </a:blipFill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6" grpId="0" bldLvl="0" animBg="1"/>
      <p:bldP spid="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85090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720725"/>
            <a:ext cx="121392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endParaRPr lang="zh-CN" altLang="en-US" sz="2000">
              <a:latin typeface="Cambria Math" panose="02040503050406030204" pitchFamily="18" charset="0"/>
              <a:ea typeface="黑体" panose="02010609060101010101" charset="-122"/>
              <a:cs typeface="Cambria Math" panose="020405030504060302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4130" y="720725"/>
                <a:ext cx="12190730" cy="4428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 b="1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讨论：</a:t>
                </a:r>
                <a:endParaRPr lang="zh-CN" altLang="en-US" sz="2400" b="1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（</a:t>
                </a:r>
                <a:r>
                  <a:rPr lang="en-US" altLang="zh-CN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1</a:t>
                </a: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𝜋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−∞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Φ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ω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cos</m:t>
                        </m:r>
                        <m: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aωt</m:t>
                        </m:r>
                        <m: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dω</m:t>
                        </m:r>
                      </m:e>
                    </m:nary>
                  </m:oMath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𝜋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−∞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Φ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ω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ia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at</m:t>
                            </m:r>
                          </m:sup>
                        </m:sSup>
                        <m: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dω</m:t>
                        </m:r>
                      </m:e>
                    </m:nary>
                  </m:oMath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[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𝜋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−∞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Φ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ω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at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dω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𝜋</m:t>
                            </m:r>
                          </m:den>
                        </m:f>
                        <m:nary>
                          <m:naryPr>
                            <m:limLoc m:val="subSup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naryPr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−∞</m:t>
                            </m:r>
                          </m:sub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∞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Φ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ω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𝜔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at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)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dω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[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𝜋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−∞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Φ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ω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ξ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dω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𝜋</m:t>
                            </m:r>
                          </m:den>
                        </m:f>
                        <m:nary>
                          <m:naryPr>
                            <m:limLoc m:val="subSup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naryPr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−∞</m:t>
                            </m:r>
                          </m:sub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∞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Φ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ω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𝜔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η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dω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[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∅(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ξ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)+∅(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η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)]=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[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∅(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at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)+∅(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at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)]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" y="720725"/>
                <a:ext cx="12190730" cy="44284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192655" y="1343660"/>
                <a:ext cx="1873250" cy="5537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</m:oMath>
                  </m:oMathPara>
                </a14:m>
                <a:endParaRPr lang="en-US" altLang="zh-CN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655" y="1343660"/>
                <a:ext cx="1873250" cy="553720"/>
              </a:xfrm>
              <a:prstGeom prst="rect">
                <a:avLst/>
              </a:prstGeom>
              <a:blipFill rotWithShape="1">
                <a:blip r:embed="rId5"/>
                <a:stretch>
                  <a:fillRect l="-780" t="-2638" r="-746" b="-2523"/>
                </a:stretch>
              </a:blipFill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279842" y="2125299"/>
                <a:ext cx="2627630" cy="5537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</m:oMath>
                  </m:oMathPara>
                </a14:m>
                <a:endParaRPr lang="en-US" altLang="zh-CN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842" y="2125299"/>
                <a:ext cx="2627630" cy="553720"/>
              </a:xfrm>
              <a:prstGeom prst="rect">
                <a:avLst/>
              </a:prstGeom>
              <a:blipFill rotWithShape="1">
                <a:blip r:embed="rId6"/>
                <a:stretch>
                  <a:fillRect l="-563" t="-2629" r="-524" b="-2531"/>
                </a:stretch>
              </a:blipFill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/>
          <p:cNvSpPr/>
          <p:nvPr/>
        </p:nvSpPr>
        <p:spPr>
          <a:xfrm>
            <a:off x="6301105" y="1604645"/>
            <a:ext cx="1502410" cy="657225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欧拉公式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ambria Math" panose="02040503050406030204" pitchFamily="18" charset="0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9" grpId="0" bldLvl="0" animBg="1"/>
      <p:bldP spid="9" grpId="1" animBg="1"/>
      <p:bldP spid="10" grpId="0" bldLvl="0" animBg="1"/>
      <p:bldP spid="1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85090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720725"/>
            <a:ext cx="121392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endParaRPr lang="zh-CN" altLang="en-US" sz="2000">
              <a:latin typeface="Cambria Math" panose="02040503050406030204" pitchFamily="18" charset="0"/>
              <a:ea typeface="黑体" panose="02010609060101010101" charset="-122"/>
              <a:cs typeface="Cambria Math" panose="020405030504060302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4130" y="720725"/>
                <a:ext cx="12190730" cy="5843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 b="1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讨论：</a:t>
                </a:r>
                <a:endParaRPr lang="zh-CN" altLang="en-US" sz="2400" b="1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（</a:t>
                </a:r>
                <a:r>
                  <a:rPr lang="en-US" altLang="zh-CN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2</a:t>
                </a:r>
                <a:r>
                  <a:rPr lang="zh-CN" altLang="en-US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𝜋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−∞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+∞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Ψ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ω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𝑎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sin</m:t>
                        </m:r>
                        <m: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aωt</m:t>
                        </m:r>
                        <m: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dω</m:t>
                        </m:r>
                      </m:e>
                    </m:nary>
                  </m:oMath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𝜋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−∞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Ψ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ω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𝑖𝑎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</m:den>
                        </m:f>
                        <m: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ia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at</m:t>
                            </m:r>
                          </m:sup>
                        </m:sSup>
                        <m: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dω</m:t>
                        </m:r>
                      </m:e>
                    </m:nary>
                  </m:oMath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[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𝜋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−∞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Ψ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ω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ξ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dω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fPr>
                          <m:num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𝜋</m:t>
                            </m:r>
                          </m:den>
                        </m:f>
                        <m:nary>
                          <m:naryPr>
                            <m:limLoc m:val="subSup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naryPr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−∞</m:t>
                            </m:r>
                          </m:sub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Ψ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ω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𝜔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𝜔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η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dω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[</m:t>
                    </m:r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ξ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ψ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ξ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dξ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nary>
                          <m:naryPr>
                            <m:limLoc m:val="subSup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naryPr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0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η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ψ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η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dη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[</m:t>
                    </m:r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ψ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ξ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dξ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nary>
                          <m:naryPr>
                            <m:limLoc m:val="subSup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naryPr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0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at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ψ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η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dη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]</m:t>
                            </m:r>
                          </m:e>
                        </m:nary>
                      </m:e>
                    </m:nary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ψ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ξ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dξ</m:t>
                        </m:r>
                      </m:e>
                    </m:nary>
                  </m:oMath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综上，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𝟐</m:t>
                        </m:r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[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∅(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at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)+∅(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at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)]+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ψ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ξ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dξ</m:t>
                        </m:r>
                      </m:e>
                    </m:nary>
                  </m:oMath>
                </a14:m>
                <a:endParaRPr lang="en-US" altLang="zh-CN" sz="2400" b="1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" y="720725"/>
                <a:ext cx="12190730" cy="58439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235200" y="1359944"/>
                <a:ext cx="1745615" cy="5537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</m:oMath>
                  </m:oMathPara>
                </a14:m>
                <a:endParaRPr lang="en-US" altLang="zh-CN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200" y="1359944"/>
                <a:ext cx="1745615" cy="553720"/>
              </a:xfrm>
              <a:prstGeom prst="rect">
                <a:avLst/>
              </a:prstGeom>
              <a:blipFill rotWithShape="1">
                <a:blip r:embed="rId5"/>
                <a:stretch>
                  <a:fillRect l="-837" t="-2597" r="-800" b="-2564"/>
                </a:stretch>
              </a:blipFill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235200" y="2146187"/>
                <a:ext cx="2627630" cy="5537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</m:oMath>
                  </m:oMathPara>
                </a14:m>
                <a:endParaRPr lang="en-US" altLang="zh-CN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200" y="2146187"/>
                <a:ext cx="2627630" cy="553720"/>
              </a:xfrm>
              <a:prstGeom prst="rect">
                <a:avLst/>
              </a:prstGeom>
              <a:blipFill rotWithShape="1">
                <a:blip r:embed="rId6"/>
                <a:stretch>
                  <a:fillRect l="-556" t="-2617" r="-532" b="-2543"/>
                </a:stretch>
              </a:blipFill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/>
          <p:cNvSpPr/>
          <p:nvPr/>
        </p:nvSpPr>
        <p:spPr>
          <a:xfrm>
            <a:off x="6301105" y="1604645"/>
            <a:ext cx="1502410" cy="657225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欧拉公式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ambria Math" panose="020405030504060302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2681605" y="2995930"/>
                <a:ext cx="593090" cy="553720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</m:oMath>
                  </m:oMathPara>
                </a14:m>
                <a:endParaRPr lang="en-US" altLang="zh-CN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605" y="2995930"/>
                <a:ext cx="593090" cy="553720"/>
              </a:xfrm>
              <a:prstGeom prst="rect">
                <a:avLst/>
              </a:prstGeom>
              <a:blipFill rotWithShape="1">
                <a:blip r:embed="rId7"/>
                <a:stretch>
                  <a:fillRect l="-2463" t="-2638" r="-2355" b="-2523"/>
                </a:stretch>
              </a:blipFill>
              <a:ln w="28575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5396548" y="2944177"/>
                <a:ext cx="593090" cy="553720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</m:oMath>
                  </m:oMathPara>
                </a14:m>
                <a:endParaRPr lang="en-US" altLang="zh-CN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548" y="2944177"/>
                <a:ext cx="593090" cy="553720"/>
              </a:xfrm>
              <a:prstGeom prst="rect">
                <a:avLst/>
              </a:prstGeom>
              <a:blipFill rotWithShape="1">
                <a:blip r:embed="rId7"/>
                <a:stretch>
                  <a:fillRect l="-2409" t="-2695" r="-2409" b="-2466"/>
                </a:stretch>
              </a:blipFill>
              <a:ln w="28575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圆角矩形 10"/>
          <p:cNvSpPr/>
          <p:nvPr/>
        </p:nvSpPr>
        <p:spPr>
          <a:xfrm>
            <a:off x="7425690" y="2892425"/>
            <a:ext cx="2117090" cy="657225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傅里叶变换</a:t>
            </a:r>
            <a:b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积分定理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ambria Math" panose="02040503050406030204" pitchFamily="18" charset="0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9" grpId="0" bldLvl="0" animBg="1"/>
      <p:bldP spid="9" grpId="1" animBg="1"/>
      <p:bldP spid="10" grpId="0" bldLvl="0" animBg="1"/>
      <p:bldP spid="10" grpId="1" animBg="1"/>
      <p:bldP spid="3" grpId="0" bldLvl="0" animBg="1"/>
      <p:bldP spid="3" grpId="1" animBg="1"/>
      <p:bldP spid="6" grpId="0" bldLvl="0" animBg="1"/>
      <p:bldP spid="6" grpId="1" animBg="1"/>
      <p:bldP spid="11" grpId="0" bldLvl="0" animBg="1"/>
      <p:bldP spid="11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4130" y="658495"/>
                <a:ext cx="12139295" cy="65932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400" b="1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2</a:t>
                </a:r>
                <a:r>
                  <a:rPr lang="zh-CN" altLang="en-US" sz="2400" b="1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、拉普拉斯变换法</a:t>
                </a:r>
                <a:endParaRPr lang="zh-CN" altLang="en-US" sz="2400" b="1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自变量变化在</a:t>
                </a:r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[0,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∞</m:t>
                    </m:r>
                  </m:oMath>
                </a14:m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)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范围且知道该变量的相关条件</a:t>
                </a:r>
                <a:endParaRPr lang="zh-CN" altLang="en-US" sz="24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举例：二元函数</a:t>
                </a:r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u(</a:t>
                </a:r>
                <a:r>
                  <a:rPr lang="en-US" altLang="zh-CN" sz="2400" dirty="0" err="1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x,t</a:t>
                </a:r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)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关于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变量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t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的拉普拉斯变换：</a:t>
                </a:r>
                <a:endParaRPr lang="zh-CN" altLang="en-US" sz="24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p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nary>
                        <m:naryPr>
                          <m:limLoc m:val="subSup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pt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dt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对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</m:den>
                    </m:f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关于</a:t>
                </a:r>
                <a:r>
                  <a:rPr lang="en-US" altLang="zh-CN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t</a:t>
                </a: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作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拉普拉斯</a:t>
                </a: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变换：</a:t>
                </a:r>
                <a:endParaRPr lang="zh-CN" altLang="en-US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den>
                          </m:f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pt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dt</m:t>
                          </m:r>
                        </m:e>
                      </m:nary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dx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pt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dt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dU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p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dx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p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此外，</a:t>
                </a:r>
                <a:endParaRPr lang="zh-CN" altLang="en-US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</m:den>
                          </m:f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pU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p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)−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0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</m:e>
                                <m: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p</m:t>
                          </m:r>
                        </m:e>
                        <m:sup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p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)−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pu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0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=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endParaRPr lang="zh-CN" altLang="en-US" sz="20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" y="658495"/>
                <a:ext cx="12139295" cy="65932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0" y="716280"/>
                <a:ext cx="12139295" cy="626338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 fontAlgn="auto">
                  <a:lnSpc>
                    <a:spcPct val="100000"/>
                  </a:lnSpc>
                  <a:buFont typeface="Wingdings" panose="05000000000000000000" charset="0"/>
                  <a:buChar char="n"/>
                </a:pP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用拉普拉斯变换法求解半无限长细杆热传导的定解问题</a:t>
                </a:r>
                <a:endParaRPr lang="zh-CN" altLang="en-US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</m:den>
                              </m:f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    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&gt;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u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             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≥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u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x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f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         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&gt;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endParaRPr lang="zh-CN" altLang="en-US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对上述热传导问题的泛定方程关于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t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作拉普拉斯变化：</a:t>
                </a:r>
                <a:endParaRPr lang="zh-CN" altLang="en-US" sz="24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pU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p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)−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0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p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d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p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p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p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0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对上述边界条件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关于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t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作拉普拉斯变化：</a:t>
                </a:r>
                <a:endParaRPr lang="zh-CN" altLang="en-US" sz="24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0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p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f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𝐹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p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其通解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p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C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exp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p</m:t>
                            </m:r>
                          </m:e>
                        </m:rad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C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exp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p</m:t>
                            </m:r>
                          </m:e>
                        </m:rad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endParaRPr lang="zh-CN" altLang="en-US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16280"/>
                <a:ext cx="12139295" cy="6263381"/>
              </a:xfrm>
              <a:prstGeom prst="rect">
                <a:avLst/>
              </a:prstGeom>
              <a:blipFill rotWithShape="1">
                <a:blip r:embed="rId4"/>
                <a:stretch>
                  <a:fillRect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77296" y="1913663"/>
                <a:ext cx="3153410" cy="68706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</m:oMath>
                  </m:oMathPara>
                </a14:m>
                <a:endParaRPr lang="en-US" altLang="zh-CN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96" y="1913663"/>
                <a:ext cx="3153410" cy="687069"/>
              </a:xfrm>
              <a:prstGeom prst="rect">
                <a:avLst/>
              </a:prstGeom>
              <a:blipFill rotWithShape="1">
                <a:blip r:embed="rId5"/>
                <a:stretch>
                  <a:fillRect l="-457" t="-2093" r="-449" b="-2066"/>
                </a:stretch>
              </a:blipFill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404223" y="4637950"/>
                <a:ext cx="3134360" cy="687070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</m:oMath>
                  </m:oMathPara>
                </a14:m>
                <a:endParaRPr lang="en-US" altLang="zh-CN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23" y="4637950"/>
                <a:ext cx="3134360" cy="687070"/>
              </a:xfrm>
              <a:prstGeom prst="rect">
                <a:avLst/>
              </a:prstGeom>
              <a:blipFill rotWithShape="1">
                <a:blip r:embed="rId6"/>
                <a:stretch>
                  <a:fillRect l="-457" t="-2113" r="-454" b="-2046"/>
                </a:stretch>
              </a:blipFill>
              <a:ln w="28575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圆角矩形 10"/>
          <p:cNvSpPr/>
          <p:nvPr/>
        </p:nvSpPr>
        <p:spPr>
          <a:xfrm>
            <a:off x="3713100" y="4637950"/>
            <a:ext cx="2740660" cy="657225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关于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x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的常微分方程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ambria Math" panose="02040503050406030204" pitchFamily="18" charset="0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843520" y="5722620"/>
            <a:ext cx="4295775" cy="1135380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U(∞,p)=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有限值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ambria Math" panose="02040503050406030204" pitchFamily="18" charset="0"/>
              <a:sym typeface="+mn-ea"/>
            </a:endParaRPr>
          </a:p>
          <a:p>
            <a:pPr indent="0" algn="ctr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2、边界条件关于t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的</a:t>
            </a:r>
            <a:r>
              <a:rPr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拉普拉斯变化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ambria Math" panose="02040503050406030204" pitchFamily="18" charset="0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4" grpId="0" bldLvl="0" animBg="1"/>
      <p:bldP spid="4" grpId="1" animBg="1"/>
      <p:bldP spid="11" grpId="0" bldLvl="0" animBg="1"/>
      <p:bldP spid="11" grpId="1" animBg="1"/>
      <p:bldP spid="3" grpId="0" bldLvl="0" animBg="1"/>
      <p:bldP spid="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-13335" y="745490"/>
                <a:ext cx="12231370" cy="6590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综上，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p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exp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p</m:t>
                            </m:r>
                          </m:e>
                        </m:rad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故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exp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p</m:t>
                            </m:r>
                          </m:e>
                        </m:rad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)}</m:t>
                    </m:r>
                  </m:oMath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b="1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讨论：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p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exp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p</m:t>
                            </m:r>
                          </m:e>
                        </m:rad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)}=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erfc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</m:e>
                        </m:rad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fPr>
                          <m:num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a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</m:e>
                            </m:rad>
                          </m:den>
                        </m:f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+∞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dy</m:t>
                    </m:r>
                  </m:oMath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b="1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  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故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exp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p</m:t>
                            </m:r>
                          </m:e>
                        </m:rad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)}=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p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exp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p</m:t>
                            </m:r>
                          </m:e>
                        </m:rad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)}</m:t>
                    </m:r>
                  </m:oMath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dt</m:t>
                        </m:r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fPr>
                          <m:num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a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</m:e>
                            </m:rad>
                          </m:den>
                        </m:f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+∞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dy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𝜋</m:t>
                            </m:r>
                          </m:e>
                        </m:rad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e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4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</m:den>
                        </m:f>
                      </m:sup>
                    </m:sSup>
                  </m:oMath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  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利用拉普拉斯变换的卷积性质：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ℒ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exp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p</m:t>
                              </m:r>
                            </m:e>
                          </m:rad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)}</m:t>
                      </m:r>
                    </m:oMath>
                  </m:oMathPara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f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τ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fPr>
                          <m:num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𝜏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)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4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τ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)</m:t>
                                </m:r>
                              </m:den>
                            </m:f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dτ</m:t>
                    </m:r>
                  </m:oMath>
                </a14:m>
                <a:r>
                  <a:rPr lang="en-US" altLang="zh-CN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              </a:t>
                </a:r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35" y="745490"/>
                <a:ext cx="12231370" cy="65900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601470" y="2190115"/>
                <a:ext cx="1684655" cy="608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</m:oMath>
                  </m:oMathPara>
                </a14:m>
                <a:endParaRPr lang="en-US" altLang="zh-CN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70" y="2190115"/>
                <a:ext cx="1684655" cy="608330"/>
              </a:xfrm>
              <a:prstGeom prst="rect">
                <a:avLst/>
              </a:prstGeom>
              <a:blipFill rotWithShape="1">
                <a:blip r:embed="rId5"/>
                <a:stretch>
                  <a:fillRect l="-867" t="-2401" r="-829" b="-2296"/>
                </a:stretch>
              </a:blipFill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4055110" y="3124517"/>
                <a:ext cx="2040890" cy="608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</m:oMath>
                  </m:oMathPara>
                </a14:m>
                <a:endParaRPr lang="en-US" altLang="zh-CN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110" y="3124517"/>
                <a:ext cx="2040890" cy="608330"/>
              </a:xfrm>
              <a:prstGeom prst="rect">
                <a:avLst/>
              </a:prstGeom>
              <a:blipFill rotWithShape="1">
                <a:blip r:embed="rId6"/>
                <a:stretch>
                  <a:fillRect l="-716" t="-2453" r="-685" b="-2244"/>
                </a:stretch>
              </a:blipFill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右箭头 18"/>
          <p:cNvSpPr/>
          <p:nvPr/>
        </p:nvSpPr>
        <p:spPr>
          <a:xfrm>
            <a:off x="6331585" y="3265805"/>
            <a:ext cx="797560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7406640" y="3100070"/>
            <a:ext cx="1083310" cy="657225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p</a:t>
            </a:r>
            <a:r>
              <a:rPr lang="en-US" sz="2000" i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F</a:t>
            </a:r>
            <a:r>
              <a:rPr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mbria Math" panose="02040503050406030204" pitchFamily="18" charset="0"/>
                <a:sym typeface="+mn-ea"/>
              </a:rPr>
              <a:t>(p)</a:t>
            </a:r>
            <a:endParaRPr 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ambria Math" panose="02040503050406030204" pitchFamily="18" charset="0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10" grpId="0" bldLvl="0" animBg="1"/>
      <p:bldP spid="10" grpId="1" animBg="1"/>
      <p:bldP spid="19" grpId="0" bldLvl="0" animBg="1"/>
      <p:bldP spid="12" grpId="0" bldLvl="0" animBg="1"/>
      <p:bldP spid="1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0" y="716280"/>
                <a:ext cx="12139295" cy="600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 fontAlgn="auto">
                  <a:lnSpc>
                    <a:spcPct val="100000"/>
                  </a:lnSpc>
                  <a:buFont typeface="Wingdings" panose="05000000000000000000" charset="0"/>
                  <a:buChar char="n"/>
                </a:pP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用拉普拉斯变换法求解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有界杆热传导的定解问题</a:t>
                </a:r>
                <a:endParaRPr lang="zh-CN" altLang="en-US" sz="2400" dirty="0">
                  <a:solidFill>
                    <a:srgbClr val="FF0000"/>
                  </a:solidFill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</m:den>
                              </m:f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    (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L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&gt;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u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sin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𝜋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x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L</m:t>
                                  </m:r>
                                </m:den>
                              </m:f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                    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≥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u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x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     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u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x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L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      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&gt;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endParaRPr lang="en-US" altLang="zh-CN" sz="2400" i="1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对泛定方程以及边界条件的两端取</a:t>
                </a:r>
                <a:r>
                  <a:rPr lang="en-US" altLang="zh-CN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t</a:t>
                </a: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的拉普拉斯变换：</a:t>
                </a:r>
                <a:endParaRPr lang="zh-CN" altLang="en-US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pU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p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u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)=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d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x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p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d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U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p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)=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U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L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p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)=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uFillTx/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整理得：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d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p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p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p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sin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𝜋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L</m:t>
                        </m:r>
                      </m:den>
                    </m:f>
                  </m:oMath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p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C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exp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p</m:t>
                              </m:r>
                            </m:e>
                          </m:rad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C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exp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p</m:t>
                              </m:r>
                            </m:e>
                          </m:rad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p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+(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a</m:t>
                                  </m:r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L</m:t>
                                  </m:r>
                                </m:den>
                              </m:f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sin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16280"/>
                <a:ext cx="12139295" cy="6003888"/>
              </a:xfrm>
              <a:prstGeom prst="rect">
                <a:avLst/>
              </a:prstGeom>
              <a:blipFill rotWithShape="1">
                <a:blip r:embed="rId4"/>
                <a:stretch>
                  <a:fillRect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3790224" y="4200843"/>
                <a:ext cx="2312126" cy="608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</m:oMath>
                  </m:oMathPara>
                </a14:m>
                <a:endParaRPr lang="en-US" altLang="zh-CN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224" y="4200843"/>
                <a:ext cx="2312126" cy="608330"/>
              </a:xfrm>
              <a:prstGeom prst="rect">
                <a:avLst/>
              </a:prstGeom>
              <a:blipFill rotWithShape="1">
                <a:blip r:embed="rId5"/>
                <a:stretch>
                  <a:fillRect l="-628" t="-2349" r="-604" b="-2349"/>
                </a:stretch>
              </a:blipFill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圆角矩形 11"/>
          <p:cNvSpPr/>
          <p:nvPr/>
        </p:nvSpPr>
        <p:spPr>
          <a:xfrm>
            <a:off x="7502717" y="3226344"/>
            <a:ext cx="2872740" cy="480060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just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tx1"/>
                </a:solidFill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拉普拉斯变换微分定理</a:t>
            </a:r>
            <a:r>
              <a:rPr lang="en-US" altLang="zh-CN" sz="2000">
                <a:solidFill>
                  <a:schemeClr val="tx1"/>
                </a:solidFill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I</a:t>
            </a:r>
            <a:endParaRPr lang="en-US" altLang="zh-CN" sz="2000">
              <a:solidFill>
                <a:schemeClr val="tx1"/>
              </a:solidFill>
              <a:latin typeface="Cambria Math" panose="02040503050406030204" pitchFamily="18" charset="0"/>
              <a:ea typeface="黑体" panose="02010609060101010101" charset="-122"/>
              <a:cs typeface="Cambria Math" panose="020405030504060302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3780790" y="4135755"/>
                <a:ext cx="4417695" cy="1073785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</m:oMath>
                  </m:oMathPara>
                </a14:m>
                <a:endParaRPr lang="en-US" altLang="zh-CN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790" y="4135755"/>
                <a:ext cx="4417695" cy="1073785"/>
              </a:xfrm>
              <a:prstGeom prst="rect">
                <a:avLst/>
              </a:prstGeom>
              <a:blipFill rotWithShape="1">
                <a:blip r:embed="rId6"/>
                <a:stretch>
                  <a:fillRect l="-331" t="-1360" r="-316" b="-1301"/>
                </a:stretch>
              </a:blipFill>
              <a:ln w="28575">
                <a:solidFill>
                  <a:srgbClr val="0070C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 6"/>
          <p:cNvSpPr/>
          <p:nvPr/>
        </p:nvSpPr>
        <p:spPr>
          <a:xfrm>
            <a:off x="5458715" y="5253355"/>
            <a:ext cx="6558915" cy="480060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just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sz="2000">
                <a:solidFill>
                  <a:schemeClr val="tx1"/>
                </a:solidFill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常微分</a:t>
            </a:r>
            <a:r>
              <a:rPr lang="zh-CN" sz="2000">
                <a:solidFill>
                  <a:srgbClr val="FF0000"/>
                </a:solidFill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非齐次</a:t>
            </a:r>
            <a:r>
              <a:rPr lang="zh-CN" sz="2000">
                <a:solidFill>
                  <a:schemeClr val="tx1"/>
                </a:solidFill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方程的通解：通解（齐次）</a:t>
            </a:r>
            <a:r>
              <a:rPr lang="en-US" altLang="zh-CN" sz="2000">
                <a:solidFill>
                  <a:schemeClr val="tx1"/>
                </a:solidFill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+</a:t>
            </a:r>
            <a:r>
              <a:rPr lang="zh-CN" altLang="en-US" sz="2000">
                <a:solidFill>
                  <a:schemeClr val="tx1"/>
                </a:solidFill>
                <a:latin typeface="Cambria Math" panose="02040503050406030204" pitchFamily="18" charset="0"/>
                <a:ea typeface="黑体" panose="02010609060101010101" charset="-122"/>
                <a:cs typeface="Cambria Math" panose="02040503050406030204" pitchFamily="18" charset="0"/>
                <a:sym typeface="+mn-ea"/>
              </a:rPr>
              <a:t>特解（非齐次）</a:t>
            </a:r>
            <a:endParaRPr lang="zh-CN" altLang="en-US" sz="2000">
              <a:solidFill>
                <a:schemeClr val="tx1"/>
              </a:solidFill>
              <a:latin typeface="Cambria Math" panose="02040503050406030204" pitchFamily="18" charset="0"/>
              <a:ea typeface="黑体" panose="02010609060101010101" charset="-122"/>
              <a:cs typeface="Cambria Math" panose="02040503050406030204" pitchFamily="18" charset="0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12" grpId="0" bldLvl="0" animBg="1"/>
      <p:bldP spid="12" grpId="1" animBg="1"/>
      <p:bldP spid="6" grpId="0" bldLvl="0" animBg="1"/>
      <p:bldP spid="6" grpId="1" animBg="1"/>
      <p:bldP spid="7" grpId="0" bldLvl="0" animBg="1"/>
      <p:bldP spid="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6350" y="773430"/>
                <a:ext cx="12145010" cy="5669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𝜕𝜉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𝜕𝜉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𝜕𝜂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))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𝜕𝜉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𝜕𝜂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𝜕𝜉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𝜕𝜂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))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𝜕𝜂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altLang="zh-CN" sz="2400" i="1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sym typeface="+mn-ea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2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𝜉𝜕𝜂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𝜂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endParaRPr lang="en-US" altLang="zh-CN" sz="2400" i="1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同理证得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400">
                  <a:solidFill>
                    <a:schemeClr val="tx1"/>
                  </a:solidFill>
                  <a:uFillTx/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故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e>
                      <m:sup>
                        <m: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𝜉𝜕𝜂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400" i="1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现在求上述一维波动方程的通解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u(</a:t>
                </a:r>
                <a:r>
                  <a:rPr lang="zh-CN" altLang="en-US" sz="240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ξ</a:t>
                </a:r>
                <a:r>
                  <a:rPr lang="en-US" altLang="zh-CN" sz="240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,</a:t>
                </a:r>
                <a:r>
                  <a:rPr lang="zh-CN" altLang="en-US" sz="240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η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：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 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首先对</a:t>
                </a:r>
                <a:r>
                  <a:rPr lang="zh-CN" altLang="en-US" sz="2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η积分：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𝜕𝜉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 i="1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 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然后对</a:t>
                </a:r>
                <a:r>
                  <a:rPr lang="zh-CN" altLang="en-US" sz="2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ξ积分：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𝜉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𝜂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)=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𝜉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𝜉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400" i="1">
                    <a:latin typeface="Cambria Math" panose="02040503050406030204" pitchFamily="18" charset="0"/>
                    <a:ea typeface="微软雅黑" panose="020B0503020204020204" charset="-122"/>
                    <a:cs typeface="Cambria Math" panose="02040503050406030204" pitchFamily="18" charset="0"/>
                  </a:rPr>
                  <a:t>             </a:t>
                </a:r>
                <a:endParaRPr lang="en-US" altLang="zh-CN" sz="2400" i="1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" y="773430"/>
                <a:ext cx="12145010" cy="56692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箭头 3"/>
          <p:cNvSpPr/>
          <p:nvPr/>
        </p:nvSpPr>
        <p:spPr>
          <a:xfrm>
            <a:off x="3347085" y="3340100"/>
            <a:ext cx="797560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3485515" y="4688840"/>
            <a:ext cx="400050" cy="4140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4908550" y="4508500"/>
            <a:ext cx="4528185" cy="774065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tx1"/>
                </a:solidFill>
              </a:rPr>
              <a:t>积分常数</a:t>
            </a:r>
            <a:r>
              <a:rPr lang="en-US" altLang="zh-CN" sz="2000">
                <a:solidFill>
                  <a:schemeClr val="tx1"/>
                </a:solidFill>
              </a:rPr>
              <a:t>C</a:t>
            </a:r>
            <a:r>
              <a:rPr lang="en-US" altLang="zh-CN" sz="2000" baseline="-25000">
                <a:solidFill>
                  <a:schemeClr val="tx1"/>
                </a:solidFill>
              </a:rPr>
              <a:t>1</a:t>
            </a:r>
            <a:r>
              <a:rPr lang="zh-CN" altLang="en-US" sz="2000">
                <a:solidFill>
                  <a:schemeClr val="tx1"/>
                </a:solidFill>
              </a:rPr>
              <a:t>不含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η但包含ξ，故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r>
              <a:rPr lang="en-US" altLang="zh-CN" sz="20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f(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ξ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106160" y="5423535"/>
            <a:ext cx="4881245" cy="774065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tx1"/>
                </a:solidFill>
              </a:rPr>
              <a:t>积分常数</a:t>
            </a:r>
            <a:r>
              <a:rPr lang="en-US" altLang="zh-CN" sz="2000">
                <a:solidFill>
                  <a:schemeClr val="tx1"/>
                </a:solidFill>
              </a:rPr>
              <a:t>C</a:t>
            </a:r>
            <a:r>
              <a:rPr lang="en-US" altLang="zh-CN" sz="2000" baseline="-25000">
                <a:solidFill>
                  <a:schemeClr val="tx1"/>
                </a:solidFill>
              </a:rPr>
              <a:t>2</a:t>
            </a:r>
            <a:r>
              <a:rPr lang="zh-CN" altLang="en-US" sz="2000">
                <a:solidFill>
                  <a:schemeClr val="tx1"/>
                </a:solidFill>
              </a:rPr>
              <a:t>不含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ξ但包含η，故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r>
              <a:rPr lang="en-US" altLang="zh-CN" sz="20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</a:t>
            </a:r>
            <a:r>
              <a:rPr lang="en-US" altLang="zh-CN" sz="20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η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0" grpId="1" animBg="1"/>
      <p:bldP spid="44" grpId="0" bldLvl="0" animBg="1"/>
      <p:bldP spid="44" grpId="1" animBg="1"/>
      <p:bldP spid="6" grpId="0" bldLvl="0" animBg="1"/>
      <p:bldP spid="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0" y="716280"/>
                <a:ext cx="12139295" cy="21291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考虑边界条件：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p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p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+(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a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L</m:t>
                                </m:r>
                              </m:den>
                            </m:f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sin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𝜋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L</m:t>
                        </m:r>
                      </m:den>
                    </m:f>
                  </m:oMath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ℒ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{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p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+(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a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L</m:t>
                                  </m:r>
                                </m:den>
                              </m:f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sin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L</m:t>
                          </m:r>
                        </m:den>
                      </m:f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}=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sin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L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exp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(−(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a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𝜋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L</m:t>
                              </m:r>
                            </m:den>
                          </m:f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endParaRPr lang="zh-CN" altLang="en-US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16280"/>
                <a:ext cx="12139295" cy="21291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4130" y="658495"/>
                <a:ext cx="12139295" cy="56635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400" b="1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3</a:t>
                </a:r>
                <a:r>
                  <a:rPr lang="zh-CN" altLang="en-US" sz="2400" b="1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、联合变换法</a:t>
                </a:r>
                <a:endParaRPr lang="zh-CN" altLang="en-US" sz="2400" b="1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考虑无边界有源热传导定解问题：</a:t>
                </a:r>
                <a:endParaRPr lang="zh-CN" altLang="en-US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</m:den>
                              </m:f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 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f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                                                                         (−∞&lt;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&lt;+∞,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&gt;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u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=∅(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                                                                                                     (−∞&lt;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&lt;+∞)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>
                  <a:solidFill>
                    <a:schemeClr val="tx1"/>
                  </a:solidFill>
                  <a:uFillTx/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endParaRPr lang="zh-CN" altLang="en-US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对上述热传导问题的泛定方程关于</a:t>
                </a:r>
                <a:r>
                  <a:rPr lang="en-US" altLang="zh-CN" sz="240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x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作傅里叶变化：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dU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(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𝜔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dt</m:t>
                                  </m:r>
                                </m:den>
                              </m:f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U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𝜔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F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𝜔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U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𝜔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Φ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ω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其中，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Φ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ω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−∞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∞</m:t>
                        </m:r>
                      </m:sup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∅(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dx</m:t>
                        </m:r>
                      </m:e>
                    </m:nary>
                  </m:oMath>
                </a14:m>
                <a:r>
                  <a:rPr lang="en-US" altLang="zh-CN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</a:t>
                </a:r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F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ω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−∞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f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dx</m:t>
                        </m:r>
                      </m:e>
                    </m:nary>
                  </m:oMath>
                </a14:m>
                <a:endParaRPr lang="zh-CN" altLang="en-US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" y="658495"/>
                <a:ext cx="12139295" cy="56635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4130" y="658495"/>
                <a:ext cx="12139295" cy="55708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再对上述方程关于</a:t>
                </a:r>
                <a:r>
                  <a:rPr lang="en-US" altLang="zh-CN" sz="240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t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作拉普拉斯变化：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pU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𝜔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p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)−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Φ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ω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e>
                        <m:sup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𝜔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p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F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𝜔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p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故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𝜔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p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Φ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ω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)+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F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𝜔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p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p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Φ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ω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p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F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𝜔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p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p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400">
                  <a:solidFill>
                    <a:schemeClr val="tx1"/>
                  </a:solidFill>
                  <a:uFillTx/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对上式进行拉普拉斯逆变换：</a:t>
                </a:r>
                <a:endParaRPr lang="zh-CN" altLang="en-US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𝜔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Φ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ω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e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F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𝜔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τ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e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τ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dτ</m:t>
                          </m:r>
                        </m:e>
                      </m:nary>
                    </m:oMath>
                  </m:oMathPara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再对上式进行傅里叶逆变换：</a:t>
                </a:r>
                <a:endParaRPr lang="zh-CN" altLang="en-US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Φ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ω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i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𝜔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dω</m:t>
                          </m:r>
                        </m:e>
                      </m:nary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ℱ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{</m:t>
                      </m:r>
                      <m:nary>
                        <m:naryPr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F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𝜔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τ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e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τ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dτ</m:t>
                          </m:r>
                        </m:e>
                      </m:nary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}</m:t>
                      </m:r>
                    </m:oMath>
                  </m:oMathPara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" y="658495"/>
                <a:ext cx="12139295" cy="55708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407670" y="2032635"/>
                <a:ext cx="5240655" cy="608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</m:oMath>
                  </m:oMathPara>
                </a14:m>
                <a:endParaRPr lang="en-US" altLang="zh-CN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70" y="2032635"/>
                <a:ext cx="5240655" cy="608330"/>
              </a:xfrm>
              <a:prstGeom prst="rect">
                <a:avLst/>
              </a:prstGeom>
              <a:blipFill rotWithShape="1">
                <a:blip r:embed="rId5"/>
                <a:stretch>
                  <a:fillRect l="-279" t="-2401" r="-267" b="-2296"/>
                </a:stretch>
              </a:blipFill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2631801" y="3196771"/>
                <a:ext cx="6527800" cy="796925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</m:oMath>
                  </m:oMathPara>
                </a14:m>
                <a:endParaRPr lang="en-US" altLang="zh-CN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801" y="3196771"/>
                <a:ext cx="6527800" cy="796925"/>
              </a:xfrm>
              <a:prstGeom prst="rect">
                <a:avLst/>
              </a:prstGeom>
              <a:blipFill rotWithShape="1">
                <a:blip r:embed="rId6"/>
                <a:stretch>
                  <a:fillRect l="-220" t="-1855" r="-218" b="-1730"/>
                </a:stretch>
              </a:blipFill>
              <a:ln w="28575">
                <a:solidFill>
                  <a:srgbClr val="0070C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3" grpId="0" bldLvl="0" animBg="1"/>
      <p:bldP spid="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6733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715" y="794385"/>
                <a:ext cx="12178665" cy="6085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故</a:t>
                </a:r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 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u(</a:t>
                </a:r>
                <a:r>
                  <a:rPr lang="zh-CN" altLang="en-US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ξ</a:t>
                </a:r>
                <a:r>
                  <a:rPr lang="en-US" altLang="zh-CN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,</a:t>
                </a:r>
                <a:r>
                  <a:rPr lang="zh-CN" altLang="en-US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η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)=f</a:t>
                </a:r>
                <a:r>
                  <a:rPr lang="en-US" altLang="zh-CN" sz="2400" baseline="-25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1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(</a:t>
                </a:r>
                <a:r>
                  <a:rPr lang="zh-CN" altLang="en-US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ξ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)+f</a:t>
                </a:r>
                <a:r>
                  <a:rPr lang="en-US" altLang="zh-CN" sz="2400" baseline="-25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2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(</a:t>
                </a:r>
                <a:r>
                  <a:rPr lang="zh-CN" altLang="en-US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η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                     u(</a:t>
                </a:r>
                <a:r>
                  <a:rPr lang="en-US" altLang="zh-CN" sz="2400" dirty="0" err="1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x,t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)=f</a:t>
                </a:r>
                <a:r>
                  <a:rPr lang="en-US" altLang="zh-CN" sz="2400" baseline="-25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1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(</a:t>
                </a:r>
                <a:r>
                  <a:rPr lang="en-US" altLang="zh-CN" sz="2400" dirty="0" err="1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x+at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)+f</a:t>
                </a:r>
                <a:r>
                  <a:rPr lang="en-US" altLang="zh-CN" sz="2400" baseline="-25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2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(</a:t>
                </a:r>
                <a:r>
                  <a:rPr lang="en-US" altLang="zh-CN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x-at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     f</a:t>
                </a:r>
                <a:r>
                  <a:rPr lang="en-US" altLang="zh-CN" sz="2400" baseline="-25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1</a:t>
                </a: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、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f</a:t>
                </a:r>
                <a:r>
                  <a:rPr lang="en-US" altLang="zh-CN" sz="2400" baseline="-25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2</a:t>
                </a: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任意二次连续可微函数</a:t>
                </a:r>
                <a:endParaRPr lang="zh-CN" altLang="en-US" sz="24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en-US" altLang="zh-CN" sz="2400" dirty="0">
                    <a:sym typeface="+mn-ea"/>
                  </a:rPr>
                  <a:t>2</a:t>
                </a:r>
                <a:r>
                  <a:rPr lang="zh-CN" altLang="en-US" sz="2400" dirty="0">
                    <a:sym typeface="+mn-ea"/>
                  </a:rPr>
                  <a:t>、</a:t>
                </a:r>
                <a:r>
                  <a:rPr lang="zh-CN" altLang="en-US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一维波动方程的</a:t>
                </a:r>
                <a:r>
                  <a:rPr lang="en-US" altLang="zh-CN" sz="2400" dirty="0" err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D'Alembert公式</a:t>
                </a:r>
                <a:r>
                  <a:rPr lang="zh-CN" altLang="en-US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的推导</a:t>
                </a:r>
                <a:endParaRPr lang="en-US" altLang="zh-CN" sz="2400" b="1" dirty="0"/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     </a:t>
                </a: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求解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无界限</a:t>
                </a: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的自由振动的定解问题：</a:t>
                </a:r>
                <a:endParaRPr lang="zh-CN" altLang="en-US" sz="24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                    (−∞&lt;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&lt;+∞,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&gt;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0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u</m:t>
                                    </m:r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=∅(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𝜕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u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𝜕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t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𝛹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   (−∞&lt;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&lt;+∞)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endParaRPr lang="en-US" altLang="zh-CN" sz="24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     </a:t>
                </a: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利用初始条件：</a:t>
                </a:r>
                <a:endParaRPr lang="zh-CN" altLang="en-US" sz="24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)=∅(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    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a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 ’</m:t>
                                </m:r>
                              </m:sup>
                            </m:sSub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)−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a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 ’</m:t>
                                </m:r>
                              </m:sup>
                            </m:sSub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)=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𝛹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endParaRPr lang="en-US" altLang="zh-CN" sz="24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0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df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e>
                      </m:nary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  <m:nary>
                        <m:naryPr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0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df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e>
                      </m:nary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</m:sup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𝛹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" y="794385"/>
                <a:ext cx="12178665" cy="6085577"/>
              </a:xfrm>
              <a:prstGeom prst="rect">
                <a:avLst/>
              </a:prstGeom>
              <a:blipFill rotWithShape="1">
                <a:blip r:embed="rId4"/>
                <a:stretch>
                  <a:fillRect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箭头 6"/>
          <p:cNvSpPr/>
          <p:nvPr/>
        </p:nvSpPr>
        <p:spPr>
          <a:xfrm>
            <a:off x="3692525" y="1026795"/>
            <a:ext cx="797560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89930" y="982980"/>
            <a:ext cx="932180" cy="4140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894195" y="982345"/>
            <a:ext cx="932180" cy="4140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332605" y="2617153"/>
            <a:ext cx="1923415" cy="4140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204595" y="3191828"/>
            <a:ext cx="5911850" cy="5880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204595" y="4995863"/>
            <a:ext cx="2960370" cy="5353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746625" y="4971416"/>
            <a:ext cx="4739640" cy="624840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方程两端对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积分，积分区间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[0,x]</a:t>
            </a:r>
            <a:endParaRPr lang="en-US" alt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10" grpId="0" bldLvl="0" animBg="1"/>
      <p:bldP spid="10" grpId="1" animBg="1"/>
      <p:bldP spid="11" grpId="0" bldLvl="0" animBg="1"/>
      <p:bldP spid="11" grpId="1" animBg="1"/>
      <p:bldP spid="12" grpId="0" bldLvl="0" animBg="1"/>
      <p:bldP spid="12" grpId="1" animBg="1"/>
      <p:bldP spid="13" grpId="0" bldLvl="0" animBg="1"/>
      <p:bldP spid="13" grpId="1" animBg="1"/>
      <p:bldP spid="14" grpId="0" bldLvl="0" animBg="1"/>
      <p:bldP spid="1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6733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715" y="794385"/>
                <a:ext cx="12178665" cy="5973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即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f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f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</m:sup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𝛹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ξ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dξ</m:t>
                        </m:r>
                      </m:e>
                    </m:nary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C</m:t>
                    </m:r>
                  </m:oMath>
                </a14:m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         C=f</a:t>
                </a:r>
                <a:r>
                  <a:rPr lang="en-US" altLang="zh-CN" sz="2400" baseline="-25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1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(0)-f</a:t>
                </a:r>
                <a:r>
                  <a:rPr lang="en-US" altLang="zh-CN" sz="2400" baseline="-25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2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(0)</a:t>
                </a:r>
                <a:endParaRPr lang="en-US" altLang="zh-CN" sz="24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故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: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)=∅(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                     </m:t>
                            </m:r>
                          </m:e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Times New Roman" panose="02020603050405020304" charset="0"/>
                                <a:sym typeface="+mn-ea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)=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a</m:t>
                                </m:r>
                              </m:den>
                            </m:f>
                            <m:nary>
                              <m:naryPr>
                                <m:limLoc m:val="subSup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x</m:t>
                                </m:r>
                              </m:sup>
                              <m:e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𝛹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ξ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)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dξ</m:t>
                                </m:r>
                              </m:e>
                            </m:nary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C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解得：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f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∅(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 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</m:sup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𝛹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ξ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dξ</m:t>
                        </m:r>
                      </m:e>
                    </m:nary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C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f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∅(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 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</m:sup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𝛹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ξ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dξ</m:t>
                        </m:r>
                      </m:e>
                    </m:nary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C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400" smtClean="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 smtClean="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400" smtClean="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 smtClean="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 sz="2400" smtClean="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den>
                      </m:f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∅(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at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 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at</m:t>
                          </m:r>
                        </m:sup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𝛹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ξ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dξ</m:t>
                          </m:r>
                        </m:e>
                      </m:nary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den>
                      </m:f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∅(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at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 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at</m:t>
                          </m:r>
                        </m:sup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𝛹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ξ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dξ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               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[∅(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at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)+∅(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at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)] 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[</m:t>
                    </m:r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sup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𝛹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ξ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dξ</m:t>
                        </m:r>
                      </m:e>
                    </m:nary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 +</m:t>
                    </m:r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0</m:t>
                        </m:r>
                      </m:sup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𝛹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ξ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dξ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]</a:t>
                </a:r>
                <a:endParaRPr lang="en-US" altLang="zh-CN" sz="24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endParaRPr lang="en-US" altLang="zh-CN" sz="24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" y="794385"/>
                <a:ext cx="12178665" cy="5973558"/>
              </a:xfrm>
              <a:prstGeom prst="rect">
                <a:avLst/>
              </a:prstGeom>
              <a:blipFill rotWithShape="1">
                <a:blip r:embed="rId4"/>
                <a:stretch>
                  <a:fillRect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1409066" y="3491229"/>
            <a:ext cx="4497705" cy="13912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806055" y="3538220"/>
            <a:ext cx="3601720" cy="831850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u(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x,t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)=f</a:t>
            </a:r>
            <a:r>
              <a:rPr lang="en-US" altLang="zh-CN" sz="2800" baseline="-250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x+at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)+f</a:t>
            </a:r>
            <a:r>
              <a:rPr lang="en-US" altLang="zh-CN" sz="2800" baseline="-250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x-at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)</a:t>
            </a:r>
            <a:endParaRPr lang="en-US" altLang="zh-CN" sz="280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6285230" y="3791585"/>
            <a:ext cx="797560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718897" y="3640243"/>
            <a:ext cx="190500" cy="4140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4" grpId="0" bldLvl="0" animBg="1"/>
      <p:bldP spid="4" grpId="1" animBg="1"/>
      <p:bldP spid="15" grpId="0" bldLvl="0" animBg="1"/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6733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6350" y="796925"/>
                <a:ext cx="12178665" cy="5319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即：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[∅(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at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)+∅(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at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)] 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sup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𝛹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ξ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dξ</m:t>
                        </m:r>
                      </m:e>
                    </m:nary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 </m:t>
                    </m:r>
                  </m:oMath>
                </a14:m>
                <a:endParaRPr lang="en-US" altLang="zh-CN" sz="24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sym typeface="+mn-ea"/>
                  </a:rPr>
                  <a:t>3</a:t>
                </a:r>
                <a:r>
                  <a:rPr lang="zh-CN" altLang="en-US" sz="2400">
                    <a:sym typeface="+mn-ea"/>
                  </a:rPr>
                  <a:t>、</a:t>
                </a:r>
                <a:r>
                  <a:rPr lang="en-US" altLang="zh-CN" sz="24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D'Alembert公式</a:t>
                </a:r>
                <a:r>
                  <a:rPr lang="zh-CN" altLang="en-US" sz="24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的物理意义</a:t>
                </a:r>
                <a:endParaRPr lang="en-US" altLang="zh-CN" sz="2400" b="1"/>
              </a:p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通解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u(</a:t>
                </a:r>
                <a:r>
                  <a:rPr lang="en-US" altLang="zh-CN" sz="240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x,t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)=f</a:t>
                </a:r>
                <a:r>
                  <a:rPr lang="en-US" altLang="zh-CN" sz="2400" baseline="-25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1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(</a:t>
                </a:r>
                <a:r>
                  <a:rPr lang="en-US" altLang="zh-CN" sz="240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x+at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)+f</a:t>
                </a:r>
                <a:r>
                  <a:rPr lang="en-US" altLang="zh-CN" sz="2400" baseline="-25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2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(</a:t>
                </a:r>
                <a:r>
                  <a:rPr lang="en-US" altLang="zh-CN" sz="240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x-at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</a:t>
                </a:r>
                <a:r>
                  <a:rPr lang="zh-CN" altLang="en-US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的物理意义</a:t>
                </a:r>
                <a:endParaRPr lang="zh-CN" altLang="en-US" sz="240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   (1)f</a:t>
                </a:r>
                <a:r>
                  <a:rPr lang="en-US" altLang="zh-CN" sz="2400" baseline="-25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2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(</a:t>
                </a:r>
                <a:r>
                  <a:rPr lang="en-US" altLang="zh-CN" sz="240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x-at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</a:t>
                </a:r>
                <a:endParaRPr lang="en-US" altLang="zh-CN" sz="240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      </a:t>
                </a:r>
                <a:r>
                  <a:rPr lang="zh-CN" altLang="en-US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表示一个以</a:t>
                </a:r>
                <a:r>
                  <a:rPr lang="zh-CN" altLang="en-US" sz="24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速度</a:t>
                </a:r>
                <a:r>
                  <a:rPr lang="en-US" altLang="zh-CN" sz="24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a</a:t>
                </a:r>
                <a:r>
                  <a:rPr lang="zh-CN" altLang="en-US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沿</a:t>
                </a:r>
                <a:r>
                  <a:rPr lang="en-US" altLang="zh-CN" sz="24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x</a:t>
                </a:r>
                <a:r>
                  <a:rPr lang="zh-CN" altLang="en-US" sz="24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轴正向</a:t>
                </a:r>
                <a:r>
                  <a:rPr lang="zh-CN" altLang="en-US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传播的行波，称为</a:t>
                </a:r>
                <a:r>
                  <a:rPr lang="zh-CN" altLang="en-US" sz="24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右</a:t>
                </a:r>
                <a:endParaRPr lang="zh-CN" altLang="en-US" sz="2400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行波</a:t>
                </a:r>
                <a:endParaRPr lang="zh-CN" altLang="en-US" sz="2400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   (2)f</a:t>
                </a:r>
                <a:r>
                  <a:rPr lang="en-US" altLang="zh-CN" sz="2400" baseline="-25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1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(</a:t>
                </a:r>
                <a:r>
                  <a:rPr lang="en-US" altLang="zh-CN" sz="240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x+at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</a:t>
                </a:r>
                <a:endParaRPr lang="en-US" altLang="zh-CN" sz="240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      </a:t>
                </a:r>
                <a:r>
                  <a:rPr lang="zh-CN" altLang="en-US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表示一个以</a:t>
                </a:r>
                <a:r>
                  <a:rPr lang="zh-CN" altLang="en-US" sz="24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速度</a:t>
                </a:r>
                <a:r>
                  <a:rPr lang="en-US" altLang="zh-CN" sz="24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a</a:t>
                </a:r>
                <a:r>
                  <a:rPr lang="zh-CN" altLang="en-US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沿</a:t>
                </a:r>
                <a:r>
                  <a:rPr lang="en-US" altLang="zh-CN" sz="24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x</a:t>
                </a:r>
                <a:r>
                  <a:rPr lang="zh-CN" altLang="en-US" sz="24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轴负向</a:t>
                </a:r>
                <a:r>
                  <a:rPr lang="zh-CN" altLang="en-US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传播的行波，称为</a:t>
                </a:r>
                <a:r>
                  <a:rPr lang="zh-CN" altLang="en-US" sz="24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左行波</a:t>
                </a:r>
                <a:endParaRPr lang="zh-CN" altLang="en-US" sz="240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40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" y="796925"/>
                <a:ext cx="12178665" cy="531939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102995" y="1016635"/>
            <a:ext cx="6819265" cy="6648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8311515" y="794385"/>
            <a:ext cx="3601720" cy="831850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无界弦自由振动的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D'Alembert公式</a:t>
            </a:r>
            <a:endParaRPr lang="en-US" altLang="zh-CN" sz="280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01840" y="2868295"/>
            <a:ext cx="5102860" cy="18141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25435" y="2257425"/>
            <a:ext cx="3632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+mn-ea"/>
              </a:rPr>
              <a:t>以</a:t>
            </a:r>
            <a:r>
              <a:rPr lang="en-US" altLang="zh-CN" sz="2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f</a:t>
            </a:r>
            <a:r>
              <a:rPr lang="en-US" altLang="zh-CN" sz="2400" baseline="-250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4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x-at</a:t>
            </a:r>
            <a:r>
              <a:rPr lang="en-US" altLang="zh-CN" sz="2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)</a:t>
            </a:r>
            <a:r>
              <a:rPr lang="zh-CN" altLang="en-US" sz="2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为例：</a:t>
            </a:r>
            <a:endParaRPr lang="zh-CN" altLang="en-US" sz="24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10" grpId="0" bldLvl="0" animBg="1"/>
      <p:bldP spid="1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6733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3020" y="808355"/>
                <a:ext cx="12158345" cy="5696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综上，上述波动方程的通解表示左行波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f</a:t>
                </a:r>
                <a:r>
                  <a:rPr lang="en-US" altLang="zh-CN" sz="2400" baseline="-25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1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(</a:t>
                </a:r>
                <a:r>
                  <a:rPr lang="en-US" altLang="zh-CN" sz="2400" dirty="0" err="1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x+at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</a:t>
                </a: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和右行波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f</a:t>
                </a:r>
                <a:r>
                  <a:rPr lang="en-US" altLang="zh-CN" sz="2400" baseline="-25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2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(</a:t>
                </a:r>
                <a:r>
                  <a:rPr lang="en-US" altLang="zh-CN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x-at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</a:t>
                </a: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的叠加：</a:t>
                </a:r>
                <a:endParaRPr lang="zh-CN" altLang="en-US" sz="24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indent="45720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endParaRPr lang="zh-CN" altLang="en-US" sz="24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indent="45720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endParaRPr lang="zh-CN" altLang="en-US" sz="24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indent="45720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endParaRPr lang="zh-CN" altLang="en-US" sz="24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indent="45720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endParaRPr lang="zh-CN" altLang="en-US" sz="24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indent="45720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endParaRPr lang="zh-CN" altLang="en-US" sz="24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marL="342900" indent="-34290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Char char="Ø"/>
                </a:pPr>
                <a:r>
                  <a:rPr lang="en-US" altLang="zh-CN" sz="2400" dirty="0" err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D'Alembert公式</a:t>
                </a:r>
                <a:r>
                  <a:rPr lang="zh-CN" altLang="en-US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的物理意义</a:t>
                </a:r>
                <a:endParaRPr lang="zh-CN" altLang="en-US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indent="45720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（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1</a:t>
                </a: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）给定初始位移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∅(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、初始速度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𝛹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0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0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：</a:t>
                </a:r>
                <a:endParaRPr lang="zh-CN" altLang="en-US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algn="l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den>
                      </m:f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[∅(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at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)+∅(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at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)]</m:t>
                      </m:r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algn="l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（</a:t>
                </a:r>
                <a:r>
                  <a:rPr lang="en-US" altLang="zh-CN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2</a:t>
                </a: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）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at</m:t>
                        </m:r>
                      </m:sup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𝛹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ξ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dξ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</a:t>
                </a: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引起的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“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干涉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”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效应</a:t>
                </a:r>
                <a:endParaRPr lang="zh-CN" altLang="en-US" sz="2400" dirty="0">
                  <a:solidFill>
                    <a:srgbClr val="FF0000"/>
                  </a:solidFill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" y="808355"/>
                <a:ext cx="12158345" cy="56965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415" y="1358265"/>
            <a:ext cx="6355080" cy="28689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75206" y="5362938"/>
            <a:ext cx="1240155" cy="4838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748640" y="5396434"/>
            <a:ext cx="1240155" cy="4838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9167495" y="5171440"/>
            <a:ext cx="2719070" cy="570230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4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波形相等速度相等</a:t>
            </a:r>
            <a:endParaRPr lang="zh-CN" altLang="en-US" sz="240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12" grpId="0" bldLvl="0" animBg="1"/>
      <p:bldP spid="12" grpId="1" animBg="1"/>
      <p:bldP spid="13" grpId="0" bldLvl="0" animBg="1"/>
      <p:bldP spid="1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6733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1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2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52857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三</a:t>
            </a:r>
            <a:r>
              <a:rPr lang="en-US" altLang="zh-CN" sz="3200" i="0" u="none" strike="noStrike" kern="1200" cap="none" spc="0" normalizeH="0" baseline="0">
                <a:cs typeface="+mn-cs"/>
              </a:rPr>
              <a:t>章  </a:t>
            </a:r>
            <a:r>
              <a:rPr lang="zh-CN" altLang="en-US" sz="3200" i="0" u="none" strike="noStrike" kern="1200" cap="none" spc="0" normalizeH="0" baseline="0">
                <a:cs typeface="+mn-cs"/>
              </a:rPr>
              <a:t>行波法与积分变换法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-635" y="781685"/>
                <a:ext cx="12211685" cy="480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例</a:t>
                </a:r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：求解下面无界波动方程的定解问题：</a:t>
                </a:r>
                <a:endParaRPr lang="zh-CN" altLang="en-US" sz="24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t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                    (−∞&lt;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&lt;+∞,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&gt;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u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𝜕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u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𝜕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t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𝑎𝑥𝑒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   (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−∞&lt;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&lt;+∞)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解：将初始条件代入</a:t>
                </a:r>
                <a:r>
                  <a:rPr lang="en-US" altLang="zh-CN" sz="2400" dirty="0" err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D'Alembert公式</a:t>
                </a:r>
                <a:r>
                  <a:rPr lang="zh-CN" altLang="en-US" sz="24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：</a:t>
                </a:r>
                <a:endParaRPr lang="zh-CN" altLang="en-US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den>
                      </m:f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[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e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at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e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at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] 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at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at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𝜉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dξ</m:t>
                          </m:r>
                        </m:e>
                      </m:nary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at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at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𝜉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dξ</m:t>
                          </m:r>
                        </m:e>
                      </m:nary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den>
                      </m:f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[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e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at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e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−(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at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]</m:t>
                      </m:r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故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u(</a:t>
                </a:r>
                <a:r>
                  <a:rPr lang="en-US" altLang="zh-CN" sz="2400" dirty="0" err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x,t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e</m:t>
                        </m:r>
                      </m:e>
                      <m:sup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at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CN" sz="24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5" y="781685"/>
                <a:ext cx="12211685" cy="48025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958147" y="2253730"/>
            <a:ext cx="6504198" cy="7937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820110" y="3569335"/>
            <a:ext cx="2642235" cy="9296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9" grpId="0" bldLvl="0" animBg="1"/>
      <p:bldP spid="9" grpId="1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PLACING_PICTURE_USER_VIEWPORT" val="{&quot;height&quot;:1860,&quot;width&quot;:5232}"/>
</p:tagLst>
</file>

<file path=ppt/tags/tag64.xml><?xml version="1.0" encoding="utf-8"?>
<p:tagLst xmlns:p="http://schemas.openxmlformats.org/presentationml/2006/main">
  <p:tag name="COMMONDATA" val="eyJoZGlkIjoiODk4M2QwZmQyN2FjM2U5MWVjMTA2MGRlYTUyYzhmYjEifQ=="/>
  <p:tag name="KSO_WPP_MARK_KEY" val="bd81f854-05fd-4a39-8ac7-a16a812c121b"/>
  <p:tag name="commondata" val="eyJoZGlkIjoiYjQxN2EwOWExZDdiNjM5NzFkYTVlOTA5MzZhNmUwMDc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indent="457200" fontAlgn="auto">
          <a:lnSpc>
            <a:spcPct val="150000"/>
          </a:lnSpc>
          <a:buFont typeface="Wingdings" panose="05000000000000000000" charset="0"/>
          <a:buNone/>
          <a:defRPr lang="zh-CN" altLang="en-US" sz="2000">
            <a:latin typeface="黑体" panose="02010609060101010101" charset="-122"/>
            <a:ea typeface="黑体" panose="02010609060101010101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14226</Words>
  <Application>WPS 演示</Application>
  <PresentationFormat>宽屏</PresentationFormat>
  <Paragraphs>528</Paragraphs>
  <Slides>42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Arial</vt:lpstr>
      <vt:lpstr>宋体</vt:lpstr>
      <vt:lpstr>Wingdings</vt:lpstr>
      <vt:lpstr>Wingdings</vt:lpstr>
      <vt:lpstr>黑体</vt:lpstr>
      <vt:lpstr>Cambria Math</vt:lpstr>
      <vt:lpstr>微软雅黑</vt:lpstr>
      <vt:lpstr>Times New Roman</vt:lpstr>
      <vt:lpstr>Arial Unicode MS</vt:lpstr>
      <vt:lpstr>Calibri</vt:lpstr>
      <vt:lpstr>MS Mincho</vt:lpstr>
      <vt:lpstr>Yu Gothic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苏有琦</cp:lastModifiedBy>
  <cp:revision>407</cp:revision>
  <dcterms:created xsi:type="dcterms:W3CDTF">2019-06-19T02:08:00Z</dcterms:created>
  <dcterms:modified xsi:type="dcterms:W3CDTF">2024-10-09T23:28:04Z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9AF59A36FD9147D8B3931A7A2C2ADC60</vt:lpwstr>
  </property>
</Properties>
</file>